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22"/>
  </p:notesMasterIdLst>
  <p:sldIdLst>
    <p:sldId id="256" r:id="rId2"/>
    <p:sldId id="259" r:id="rId3"/>
    <p:sldId id="258" r:id="rId4"/>
    <p:sldId id="257"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69" autoAdjust="0"/>
    <p:restoredTop sz="94694"/>
  </p:normalViewPr>
  <p:slideViewPr>
    <p:cSldViewPr snapToGrid="0" snapToObjects="1">
      <p:cViewPr varScale="1">
        <p:scale>
          <a:sx n="133" d="100"/>
          <a:sy n="133" d="100"/>
        </p:scale>
        <p:origin x="54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33EC-C9A8-4DAB-AB79-F8436D84A52F}" type="datetimeFigureOut">
              <a:rPr lang="en-US" smtClean="0"/>
              <a:t>12/8/22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8B5109-452C-4511-902D-3517578B0647}" type="slidenum">
              <a:rPr lang="en-US" smtClean="0"/>
              <a:t>‹#›</a:t>
            </a:fld>
            <a:endParaRPr lang="en-US"/>
          </a:p>
        </p:txBody>
      </p:sp>
    </p:spTree>
    <p:extLst>
      <p:ext uri="{BB962C8B-B14F-4D97-AF65-F5344CB8AC3E}">
        <p14:creationId xmlns:p14="http://schemas.microsoft.com/office/powerpoint/2010/main" val="30333048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3375">
                <a:solidFill>
                  <a:srgbClr val="00296C"/>
                </a:solidFill>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1350">
                <a:solidFill>
                  <a:srgbClr val="00296C"/>
                </a:solidFill>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endParaRPr lang="en-US" dirty="0"/>
          </a:p>
        </p:txBody>
      </p:sp>
      <p:cxnSp>
        <p:nvCxnSpPr>
          <p:cNvPr id="8" name="Straight Connector 7"/>
          <p:cNvCxnSpPr/>
          <p:nvPr/>
        </p:nvCxnSpPr>
        <p:spPr>
          <a:xfrm flipV="1">
            <a:off x="1282700" y="6382676"/>
            <a:ext cx="9728200" cy="0"/>
          </a:xfrm>
          <a:prstGeom prst="line">
            <a:avLst/>
          </a:prstGeom>
          <a:ln w="177800" cmpd="sng">
            <a:solidFill>
              <a:srgbClr val="00296C"/>
            </a:solidFill>
          </a:ln>
        </p:spPr>
        <p:style>
          <a:lnRef idx="3">
            <a:schemeClr val="accent5"/>
          </a:lnRef>
          <a:fillRef idx="0">
            <a:schemeClr val="accent5"/>
          </a:fillRef>
          <a:effectRef idx="2">
            <a:schemeClr val="accent5"/>
          </a:effectRef>
          <a:fontRef idx="minor">
            <a:schemeClr val="tx1"/>
          </a:fontRef>
        </p:style>
      </p:cxnSp>
      <p:cxnSp>
        <p:nvCxnSpPr>
          <p:cNvPr id="10" name="Straight Connector 9"/>
          <p:cNvCxnSpPr/>
          <p:nvPr/>
        </p:nvCxnSpPr>
        <p:spPr>
          <a:xfrm flipV="1">
            <a:off x="1282700" y="6547776"/>
            <a:ext cx="9728200" cy="12700"/>
          </a:xfrm>
          <a:prstGeom prst="line">
            <a:avLst/>
          </a:prstGeom>
          <a:ln w="57150">
            <a:solidFill>
              <a:srgbClr val="00296C"/>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273" y="5986590"/>
            <a:ext cx="793427" cy="707013"/>
          </a:xfrm>
          <a:prstGeom prst="rect">
            <a:avLst/>
          </a:prstGeom>
        </p:spPr>
      </p:pic>
      <p:sp>
        <p:nvSpPr>
          <p:cNvPr id="13" name="Oval 12"/>
          <p:cNvSpPr/>
          <p:nvPr/>
        </p:nvSpPr>
        <p:spPr>
          <a:xfrm>
            <a:off x="11168745" y="6189692"/>
            <a:ext cx="462647" cy="503911"/>
          </a:xfrm>
          <a:prstGeom prst="ellipse">
            <a:avLst/>
          </a:prstGeom>
          <a:solidFill>
            <a:srgbClr val="00296C"/>
          </a:solidFill>
          <a:ln>
            <a:solidFill>
              <a:srgbClr val="0029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b="1">
              <a:solidFill>
                <a:prstClr val="white"/>
              </a:solidFill>
            </a:endParaRPr>
          </a:p>
        </p:txBody>
      </p:sp>
      <p:sp>
        <p:nvSpPr>
          <p:cNvPr id="16" name="Slide Number Placeholder 5"/>
          <p:cNvSpPr>
            <a:spLocks noGrp="1"/>
          </p:cNvSpPr>
          <p:nvPr>
            <p:ph type="sldNum" sz="quarter" idx="4"/>
          </p:nvPr>
        </p:nvSpPr>
        <p:spPr>
          <a:xfrm>
            <a:off x="11168745" y="6274709"/>
            <a:ext cx="475347" cy="365125"/>
          </a:xfrm>
          <a:prstGeom prst="rect">
            <a:avLst/>
          </a:prstGeom>
        </p:spPr>
        <p:txBody>
          <a:bodyPr vert="horz" lIns="91440" tIns="45720" rIns="91440" bIns="45720" rtlCol="0" anchor="ctr"/>
          <a:lstStyle>
            <a:lvl1pPr algn="ctr">
              <a:defRPr sz="788">
                <a:solidFill>
                  <a:schemeClr val="bg1"/>
                </a:solidFill>
              </a:defRPr>
            </a:lvl1pPr>
          </a:lstStyle>
          <a:p>
            <a:fld id="{13D1F2C8-AF73-A849-A9D6-861EFA83FD24}" type="slidenum">
              <a:rPr lang="en-US" smtClean="0"/>
              <a:t>‹#›</a:t>
            </a:fld>
            <a:endParaRPr lang="en-US"/>
          </a:p>
        </p:txBody>
      </p:sp>
    </p:spTree>
    <p:extLst>
      <p:ext uri="{BB962C8B-B14F-4D97-AF65-F5344CB8AC3E}">
        <p14:creationId xmlns:p14="http://schemas.microsoft.com/office/powerpoint/2010/main" val="2284717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4"/>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3D1F2C8-AF73-A849-A9D6-861EFA83FD24}" type="slidenum">
              <a:rPr lang="en-US" smtClean="0"/>
              <a:t>‹#›</a:t>
            </a:fld>
            <a:endParaRPr lang="en-US"/>
          </a:p>
        </p:txBody>
      </p:sp>
    </p:spTree>
    <p:extLst>
      <p:ext uri="{BB962C8B-B14F-4D97-AF65-F5344CB8AC3E}">
        <p14:creationId xmlns:p14="http://schemas.microsoft.com/office/powerpoint/2010/main" val="3207315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2"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4"/>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3D1F2C8-AF73-A849-A9D6-861EFA83FD24}" type="slidenum">
              <a:rPr lang="en-US" smtClean="0"/>
              <a:t>‹#›</a:t>
            </a:fld>
            <a:endParaRPr lang="en-US"/>
          </a:p>
        </p:txBody>
      </p:sp>
    </p:spTree>
    <p:extLst>
      <p:ext uri="{BB962C8B-B14F-4D97-AF65-F5344CB8AC3E}">
        <p14:creationId xmlns:p14="http://schemas.microsoft.com/office/powerpoint/2010/main" val="674270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6233" y="304801"/>
            <a:ext cx="10668000" cy="1216025"/>
          </a:xfrm>
        </p:spPr>
        <p:txBody>
          <a:bodyPr/>
          <a:lstStyle/>
          <a:p>
            <a:r>
              <a:rPr lang="en-US"/>
              <a:t>Click to edit Master title style</a:t>
            </a:r>
          </a:p>
        </p:txBody>
      </p:sp>
      <p:sp>
        <p:nvSpPr>
          <p:cNvPr id="3" name="Text Placeholder 2"/>
          <p:cNvSpPr>
            <a:spLocks noGrp="1"/>
          </p:cNvSpPr>
          <p:nvPr>
            <p:ph type="body" sz="half" idx="1"/>
          </p:nvPr>
        </p:nvSpPr>
        <p:spPr>
          <a:xfrm>
            <a:off x="755651" y="1752600"/>
            <a:ext cx="52324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1251" y="1752600"/>
            <a:ext cx="52324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dt" sz="half" idx="10"/>
          </p:nvPr>
        </p:nvSpPr>
        <p:spPr>
          <a:xfrm rot="5400000">
            <a:off x="10454640" y="1017843"/>
            <a:ext cx="2011680" cy="512064"/>
          </a:xfrm>
          <a:prstGeom prst="rect">
            <a:avLst/>
          </a:prstGeom>
          <a:ln/>
        </p:spPr>
        <p:txBody>
          <a:bodyPr/>
          <a:lstStyle>
            <a:lvl1pPr>
              <a:defRPr/>
            </a:lvl1pPr>
          </a:lstStyle>
          <a:p>
            <a:endParaRPr lang="en-US"/>
          </a:p>
        </p:txBody>
      </p:sp>
      <p:sp>
        <p:nvSpPr>
          <p:cNvPr id="6" name="Rectangle 7"/>
          <p:cNvSpPr>
            <a:spLocks noGrp="1" noChangeArrowheads="1"/>
          </p:cNvSpPr>
          <p:nvPr>
            <p:ph type="ftr" sz="quarter" idx="11"/>
          </p:nvPr>
        </p:nvSpPr>
        <p:spPr>
          <a:xfrm rot="5400000">
            <a:off x="9853648" y="3676280"/>
            <a:ext cx="3200400" cy="487680"/>
          </a:xfrm>
          <a:prstGeom prst="rect">
            <a:avLst/>
          </a:prstGeom>
          <a:ln/>
        </p:spPr>
        <p:txBody>
          <a:bodyPr/>
          <a:lstStyle>
            <a:lvl1pPr>
              <a:defRPr/>
            </a:lvl1pPr>
          </a:lstStyle>
          <a:p>
            <a:endParaRPr lang="en-US"/>
          </a:p>
        </p:txBody>
      </p:sp>
      <p:sp>
        <p:nvSpPr>
          <p:cNvPr id="7" name="Rectangle 8"/>
          <p:cNvSpPr>
            <a:spLocks noGrp="1" noChangeArrowheads="1"/>
          </p:cNvSpPr>
          <p:nvPr>
            <p:ph type="sldNum" sz="quarter" idx="12"/>
          </p:nvPr>
        </p:nvSpPr>
        <p:spPr>
          <a:ln/>
        </p:spPr>
        <p:txBody>
          <a:bodyPr/>
          <a:lstStyle>
            <a:lvl1pPr>
              <a:defRPr/>
            </a:lvl1pPr>
          </a:lstStyle>
          <a:p>
            <a:fld id="{13D1F2C8-AF73-A849-A9D6-861EFA83FD24}" type="slidenum">
              <a:rPr lang="en-US" smtClean="0"/>
              <a:t>‹#›</a:t>
            </a:fld>
            <a:endParaRPr lang="en-US"/>
          </a:p>
        </p:txBody>
      </p:sp>
    </p:spTree>
    <p:extLst>
      <p:ext uri="{BB962C8B-B14F-4D97-AF65-F5344CB8AC3E}">
        <p14:creationId xmlns:p14="http://schemas.microsoft.com/office/powerpoint/2010/main" val="1907095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rgbClr val="00296C"/>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flipV="1">
            <a:off x="1282700" y="6382676"/>
            <a:ext cx="9728200" cy="0"/>
          </a:xfrm>
          <a:prstGeom prst="line">
            <a:avLst/>
          </a:prstGeom>
          <a:ln w="177800" cmpd="sng">
            <a:solidFill>
              <a:srgbClr val="00296C"/>
            </a:solidFill>
          </a:ln>
        </p:spPr>
        <p:style>
          <a:lnRef idx="3">
            <a:schemeClr val="accent5"/>
          </a:lnRef>
          <a:fillRef idx="0">
            <a:schemeClr val="accent5"/>
          </a:fillRef>
          <a:effectRef idx="2">
            <a:schemeClr val="accent5"/>
          </a:effectRef>
          <a:fontRef idx="minor">
            <a:schemeClr val="tx1"/>
          </a:fontRef>
        </p:style>
      </p:cxnSp>
      <p:cxnSp>
        <p:nvCxnSpPr>
          <p:cNvPr id="8" name="Straight Connector 7"/>
          <p:cNvCxnSpPr/>
          <p:nvPr/>
        </p:nvCxnSpPr>
        <p:spPr>
          <a:xfrm flipV="1">
            <a:off x="1282700" y="6547776"/>
            <a:ext cx="9728200" cy="12700"/>
          </a:xfrm>
          <a:prstGeom prst="line">
            <a:avLst/>
          </a:prstGeom>
          <a:ln w="57150">
            <a:solidFill>
              <a:srgbClr val="00296C"/>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9273" y="5986590"/>
            <a:ext cx="793427" cy="707013"/>
          </a:xfrm>
          <a:prstGeom prst="rect">
            <a:avLst/>
          </a:prstGeom>
        </p:spPr>
      </p:pic>
      <p:sp>
        <p:nvSpPr>
          <p:cNvPr id="10" name="Oval 9"/>
          <p:cNvSpPr/>
          <p:nvPr/>
        </p:nvSpPr>
        <p:spPr>
          <a:xfrm>
            <a:off x="11168743" y="6189692"/>
            <a:ext cx="473528" cy="503911"/>
          </a:xfrm>
          <a:prstGeom prst="ellipse">
            <a:avLst/>
          </a:prstGeom>
          <a:solidFill>
            <a:srgbClr val="00296C"/>
          </a:solidFill>
          <a:ln>
            <a:solidFill>
              <a:srgbClr val="0029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b="1">
              <a:solidFill>
                <a:prstClr val="white"/>
              </a:solidFill>
            </a:endParaRPr>
          </a:p>
        </p:txBody>
      </p:sp>
      <p:sp>
        <p:nvSpPr>
          <p:cNvPr id="12" name="Slide Number Placeholder 5"/>
          <p:cNvSpPr>
            <a:spLocks noGrp="1"/>
          </p:cNvSpPr>
          <p:nvPr>
            <p:ph type="sldNum" sz="quarter" idx="4"/>
          </p:nvPr>
        </p:nvSpPr>
        <p:spPr>
          <a:xfrm>
            <a:off x="11168745" y="6274709"/>
            <a:ext cx="473529" cy="365125"/>
          </a:xfrm>
          <a:prstGeom prst="rect">
            <a:avLst/>
          </a:prstGeom>
        </p:spPr>
        <p:txBody>
          <a:bodyPr vert="horz" lIns="91440" tIns="45720" rIns="91440" bIns="45720" rtlCol="0" anchor="ctr"/>
          <a:lstStyle>
            <a:lvl1pPr algn="ctr">
              <a:defRPr sz="788">
                <a:solidFill>
                  <a:schemeClr val="bg1"/>
                </a:solidFill>
              </a:defRPr>
            </a:lvl1pPr>
          </a:lstStyle>
          <a:p>
            <a:fld id="{13D1F2C8-AF73-A849-A9D6-861EFA83FD24}" type="slidenum">
              <a:rPr lang="en-US" smtClean="0"/>
              <a:t>‹#›</a:t>
            </a:fld>
            <a:endParaRPr lang="en-US"/>
          </a:p>
        </p:txBody>
      </p:sp>
    </p:spTree>
    <p:extLst>
      <p:ext uri="{BB962C8B-B14F-4D97-AF65-F5344CB8AC3E}">
        <p14:creationId xmlns:p14="http://schemas.microsoft.com/office/powerpoint/2010/main" val="4230934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2"/>
            <a:ext cx="10515600" cy="2852737"/>
          </a:xfrm>
        </p:spPr>
        <p:txBody>
          <a:bodyPr anchor="b"/>
          <a:lstStyle>
            <a:lvl1pPr>
              <a:defRPr sz="3375"/>
            </a:lvl1pPr>
          </a:lstStyle>
          <a:p>
            <a:r>
              <a:rPr lang="en-US"/>
              <a:t>Click to edit Master title style</a:t>
            </a:r>
          </a:p>
        </p:txBody>
      </p:sp>
      <p:sp>
        <p:nvSpPr>
          <p:cNvPr id="3" name="Text Placeholder 2"/>
          <p:cNvSpPr>
            <a:spLocks noGrp="1"/>
          </p:cNvSpPr>
          <p:nvPr>
            <p:ph type="body" idx="1"/>
          </p:nvPr>
        </p:nvSpPr>
        <p:spPr>
          <a:xfrm>
            <a:off x="831851" y="4589467"/>
            <a:ext cx="10515600" cy="1500187"/>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4"/>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4"/>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3D1F2C8-AF73-A849-A9D6-861EFA83FD24}" type="slidenum">
              <a:rPr lang="en-US" smtClean="0"/>
              <a:t>‹#›</a:t>
            </a:fld>
            <a:endParaRPr lang="en-US"/>
          </a:p>
        </p:txBody>
      </p:sp>
    </p:spTree>
    <p:extLst>
      <p:ext uri="{BB962C8B-B14F-4D97-AF65-F5344CB8AC3E}">
        <p14:creationId xmlns:p14="http://schemas.microsoft.com/office/powerpoint/2010/main" val="3809166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4"/>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4"/>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3D1F2C8-AF73-A849-A9D6-861EFA83FD24}" type="slidenum">
              <a:rPr lang="en-US" smtClean="0"/>
              <a:t>‹#›</a:t>
            </a:fld>
            <a:endParaRPr lang="en-US"/>
          </a:p>
        </p:txBody>
      </p:sp>
    </p:spTree>
    <p:extLst>
      <p:ext uri="{BB962C8B-B14F-4D97-AF65-F5344CB8AC3E}">
        <p14:creationId xmlns:p14="http://schemas.microsoft.com/office/powerpoint/2010/main" val="2093994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4"/>
            <a:ext cx="2743200" cy="365125"/>
          </a:xfrm>
          <a:prstGeom prst="rect">
            <a:avLst/>
          </a:prstGeom>
        </p:spPr>
        <p:txBody>
          <a:bodyPr/>
          <a:lstStyle/>
          <a:p>
            <a:endParaRPr lang="en-US"/>
          </a:p>
        </p:txBody>
      </p:sp>
      <p:sp>
        <p:nvSpPr>
          <p:cNvPr id="8" name="Footer Placeholder 7"/>
          <p:cNvSpPr>
            <a:spLocks noGrp="1"/>
          </p:cNvSpPr>
          <p:nvPr>
            <p:ph type="ftr" sz="quarter" idx="11"/>
          </p:nvPr>
        </p:nvSpPr>
        <p:spPr>
          <a:xfrm>
            <a:off x="4038600" y="6356354"/>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13D1F2C8-AF73-A849-A9D6-861EFA83FD24}" type="slidenum">
              <a:rPr lang="en-US" smtClean="0"/>
              <a:t>‹#›</a:t>
            </a:fld>
            <a:endParaRPr lang="en-US"/>
          </a:p>
        </p:txBody>
      </p:sp>
    </p:spTree>
    <p:extLst>
      <p:ext uri="{BB962C8B-B14F-4D97-AF65-F5344CB8AC3E}">
        <p14:creationId xmlns:p14="http://schemas.microsoft.com/office/powerpoint/2010/main" val="4101984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4"/>
            <a:ext cx="2743200" cy="365125"/>
          </a:xfrm>
          <a:prstGeom prst="rect">
            <a:avLst/>
          </a:prstGeom>
        </p:spPr>
        <p:txBody>
          <a:bodyPr/>
          <a:lstStyle/>
          <a:p>
            <a:endParaRPr lang="en-US"/>
          </a:p>
        </p:txBody>
      </p:sp>
      <p:sp>
        <p:nvSpPr>
          <p:cNvPr id="4" name="Footer Placeholder 3"/>
          <p:cNvSpPr>
            <a:spLocks noGrp="1"/>
          </p:cNvSpPr>
          <p:nvPr>
            <p:ph type="ftr" sz="quarter" idx="11"/>
          </p:nvPr>
        </p:nvSpPr>
        <p:spPr>
          <a:xfrm>
            <a:off x="4038600" y="6356354"/>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13D1F2C8-AF73-A849-A9D6-861EFA83FD24}" type="slidenum">
              <a:rPr lang="en-US" smtClean="0"/>
              <a:t>‹#›</a:t>
            </a:fld>
            <a:endParaRPr lang="en-US"/>
          </a:p>
        </p:txBody>
      </p:sp>
    </p:spTree>
    <p:extLst>
      <p:ext uri="{BB962C8B-B14F-4D97-AF65-F5344CB8AC3E}">
        <p14:creationId xmlns:p14="http://schemas.microsoft.com/office/powerpoint/2010/main" val="3834440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4"/>
            <a:ext cx="2743200" cy="365125"/>
          </a:xfrm>
          <a:prstGeom prst="rect">
            <a:avLst/>
          </a:prstGeom>
        </p:spPr>
        <p:txBody>
          <a:bodyPr/>
          <a:lstStyle/>
          <a:p>
            <a:endParaRPr lang="en-US"/>
          </a:p>
        </p:txBody>
      </p:sp>
      <p:sp>
        <p:nvSpPr>
          <p:cNvPr id="3" name="Footer Placeholder 2"/>
          <p:cNvSpPr>
            <a:spLocks noGrp="1"/>
          </p:cNvSpPr>
          <p:nvPr>
            <p:ph type="ftr" sz="quarter" idx="11"/>
          </p:nvPr>
        </p:nvSpPr>
        <p:spPr>
          <a:xfrm>
            <a:off x="4038600" y="6356354"/>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13D1F2C8-AF73-A849-A9D6-861EFA83FD24}" type="slidenum">
              <a:rPr lang="en-US" smtClean="0"/>
              <a:t>‹#›</a:t>
            </a:fld>
            <a:endParaRPr lang="en-US"/>
          </a:p>
        </p:txBody>
      </p:sp>
    </p:spTree>
    <p:extLst>
      <p:ext uri="{BB962C8B-B14F-4D97-AF65-F5344CB8AC3E}">
        <p14:creationId xmlns:p14="http://schemas.microsoft.com/office/powerpoint/2010/main" val="3910112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1800"/>
            </a:lvl1pPr>
          </a:lstStyle>
          <a:p>
            <a:r>
              <a:rPr lang="en-US"/>
              <a:t>Click to edit Master title style</a:t>
            </a:r>
          </a:p>
        </p:txBody>
      </p:sp>
      <p:sp>
        <p:nvSpPr>
          <p:cNvPr id="3" name="Content Placeholder 2"/>
          <p:cNvSpPr>
            <a:spLocks noGrp="1"/>
          </p:cNvSpPr>
          <p:nvPr>
            <p:ph idx="1"/>
          </p:nvPr>
        </p:nvSpPr>
        <p:spPr>
          <a:xfrm>
            <a:off x="5183188" y="987429"/>
            <a:ext cx="6172200" cy="4873625"/>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a:xfrm>
            <a:off x="838200" y="6356354"/>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4"/>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3D1F2C8-AF73-A849-A9D6-861EFA83FD24}" type="slidenum">
              <a:rPr lang="en-US" smtClean="0"/>
              <a:t>‹#›</a:t>
            </a:fld>
            <a:endParaRPr lang="en-US"/>
          </a:p>
        </p:txBody>
      </p:sp>
    </p:spTree>
    <p:extLst>
      <p:ext uri="{BB962C8B-B14F-4D97-AF65-F5344CB8AC3E}">
        <p14:creationId xmlns:p14="http://schemas.microsoft.com/office/powerpoint/2010/main" val="382049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1800"/>
            </a:lvl1pPr>
          </a:lstStyle>
          <a:p>
            <a:r>
              <a:rPr lang="en-US"/>
              <a:t>Click to edit Master title style</a:t>
            </a:r>
          </a:p>
        </p:txBody>
      </p:sp>
      <p:sp>
        <p:nvSpPr>
          <p:cNvPr id="3" name="Picture Placeholder 2"/>
          <p:cNvSpPr>
            <a:spLocks noGrp="1"/>
          </p:cNvSpPr>
          <p:nvPr>
            <p:ph type="pic" idx="1"/>
          </p:nvPr>
        </p:nvSpPr>
        <p:spPr>
          <a:xfrm>
            <a:off x="5183188" y="987429"/>
            <a:ext cx="6172200" cy="4873625"/>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p:cNvSpPr>
            <a:spLocks noGrp="1"/>
          </p:cNvSpPr>
          <p:nvPr>
            <p:ph type="dt" sz="half" idx="10"/>
          </p:nvPr>
        </p:nvSpPr>
        <p:spPr>
          <a:xfrm>
            <a:off x="838200" y="6356354"/>
            <a:ext cx="2743200" cy="365125"/>
          </a:xfrm>
          <a:prstGeom prst="rect">
            <a:avLst/>
          </a:prstGeom>
        </p:spPr>
        <p:txBody>
          <a:bodyPr/>
          <a:lstStyle/>
          <a:p>
            <a:endParaRPr lang="en-US"/>
          </a:p>
        </p:txBody>
      </p:sp>
      <p:sp>
        <p:nvSpPr>
          <p:cNvPr id="6" name="Footer Placeholder 5"/>
          <p:cNvSpPr>
            <a:spLocks noGrp="1"/>
          </p:cNvSpPr>
          <p:nvPr>
            <p:ph type="ftr" sz="quarter" idx="11"/>
          </p:nvPr>
        </p:nvSpPr>
        <p:spPr>
          <a:xfrm>
            <a:off x="4038600" y="6356354"/>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13D1F2C8-AF73-A849-A9D6-861EFA83FD24}" type="slidenum">
              <a:rPr lang="en-US" smtClean="0"/>
              <a:t>‹#›</a:t>
            </a:fld>
            <a:endParaRPr lang="en-US"/>
          </a:p>
        </p:txBody>
      </p:sp>
    </p:spTree>
    <p:extLst>
      <p:ext uri="{BB962C8B-B14F-4D97-AF65-F5344CB8AC3E}">
        <p14:creationId xmlns:p14="http://schemas.microsoft.com/office/powerpoint/2010/main" val="3004879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a:xfrm flipV="1">
            <a:off x="1282700" y="6382676"/>
            <a:ext cx="9728200" cy="0"/>
          </a:xfrm>
          <a:prstGeom prst="line">
            <a:avLst/>
          </a:prstGeom>
          <a:ln w="177800" cmpd="sng">
            <a:solidFill>
              <a:srgbClr val="00296C"/>
            </a:solidFill>
          </a:ln>
        </p:spPr>
        <p:style>
          <a:lnRef idx="3">
            <a:schemeClr val="accent5"/>
          </a:lnRef>
          <a:fillRef idx="0">
            <a:schemeClr val="accent5"/>
          </a:fillRef>
          <a:effectRef idx="2">
            <a:schemeClr val="accent5"/>
          </a:effectRef>
          <a:fontRef idx="minor">
            <a:schemeClr val="tx1"/>
          </a:fontRef>
        </p:style>
      </p:cxnSp>
      <p:cxnSp>
        <p:nvCxnSpPr>
          <p:cNvPr id="8" name="Straight Connector 7"/>
          <p:cNvCxnSpPr/>
          <p:nvPr/>
        </p:nvCxnSpPr>
        <p:spPr>
          <a:xfrm flipV="1">
            <a:off x="1282700" y="6547776"/>
            <a:ext cx="9728200" cy="12700"/>
          </a:xfrm>
          <a:prstGeom prst="line">
            <a:avLst/>
          </a:prstGeom>
          <a:ln w="57150">
            <a:solidFill>
              <a:srgbClr val="00296C"/>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89273" y="5986590"/>
            <a:ext cx="793427" cy="707013"/>
          </a:xfrm>
          <a:prstGeom prst="rect">
            <a:avLst/>
          </a:prstGeom>
        </p:spPr>
      </p:pic>
      <p:sp>
        <p:nvSpPr>
          <p:cNvPr id="10" name="Oval 9"/>
          <p:cNvSpPr/>
          <p:nvPr/>
        </p:nvSpPr>
        <p:spPr>
          <a:xfrm>
            <a:off x="11168743" y="6189692"/>
            <a:ext cx="473528" cy="503911"/>
          </a:xfrm>
          <a:prstGeom prst="ellipse">
            <a:avLst/>
          </a:prstGeom>
          <a:solidFill>
            <a:srgbClr val="00296C"/>
          </a:solidFill>
          <a:ln>
            <a:solidFill>
              <a:srgbClr val="0029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b="1">
              <a:solidFill>
                <a:prstClr val="white"/>
              </a:solidFill>
            </a:endParaRPr>
          </a:p>
        </p:txBody>
      </p:sp>
      <p:cxnSp>
        <p:nvCxnSpPr>
          <p:cNvPr id="11" name="Straight Connector 10"/>
          <p:cNvCxnSpPr/>
          <p:nvPr/>
        </p:nvCxnSpPr>
        <p:spPr>
          <a:xfrm>
            <a:off x="489275" y="365125"/>
            <a:ext cx="11174775" cy="0"/>
          </a:xfrm>
          <a:prstGeom prst="line">
            <a:avLst/>
          </a:prstGeom>
          <a:ln w="57150">
            <a:solidFill>
              <a:srgbClr val="00296C"/>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4"/>
          </p:nvPr>
        </p:nvSpPr>
        <p:spPr>
          <a:xfrm>
            <a:off x="11168743" y="6274709"/>
            <a:ext cx="477159" cy="365125"/>
          </a:xfrm>
          <a:prstGeom prst="rect">
            <a:avLst/>
          </a:prstGeom>
        </p:spPr>
        <p:txBody>
          <a:bodyPr vert="horz" lIns="91440" tIns="45720" rIns="91440" bIns="45720" rtlCol="0" anchor="ctr"/>
          <a:lstStyle>
            <a:lvl1pPr algn="ctr">
              <a:defRPr sz="788">
                <a:solidFill>
                  <a:schemeClr val="bg1"/>
                </a:solidFill>
              </a:defRPr>
            </a:lvl1pPr>
          </a:lstStyle>
          <a:p>
            <a:fld id="{13D1F2C8-AF73-A849-A9D6-861EFA83FD24}" type="slidenum">
              <a:rPr lang="en-US" smtClean="0"/>
              <a:t>‹#›</a:t>
            </a:fld>
            <a:endParaRPr lang="en-US"/>
          </a:p>
        </p:txBody>
      </p:sp>
    </p:spTree>
    <p:extLst>
      <p:ext uri="{BB962C8B-B14F-4D97-AF65-F5344CB8AC3E}">
        <p14:creationId xmlns:p14="http://schemas.microsoft.com/office/powerpoint/2010/main" val="26950407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ctr" defTabSz="514350" rtl="0" eaLnBrk="1" latinLnBrk="0" hangingPunct="1">
        <a:lnSpc>
          <a:spcPct val="90000"/>
        </a:lnSpc>
        <a:spcBef>
          <a:spcPct val="0"/>
        </a:spcBef>
        <a:buNone/>
        <a:defRPr sz="2475" kern="1200">
          <a:solidFill>
            <a:srgbClr val="00296C"/>
          </a:solidFill>
          <a:latin typeface="+mj-lt"/>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nathanbrophyKU/STAT-824-Final-Projec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statsci.org/data/general/uscrime.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nathanbrophyKU/STAT-824-Final-Projec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FB015-A422-6B4F-99F6-AE03FD75AD5C}"/>
              </a:ext>
            </a:extLst>
          </p:cNvPr>
          <p:cNvSpPr>
            <a:spLocks noGrp="1"/>
          </p:cNvSpPr>
          <p:nvPr>
            <p:ph type="ctrTitle"/>
          </p:nvPr>
        </p:nvSpPr>
        <p:spPr/>
        <p:txBody>
          <a:bodyPr>
            <a:normAutofit/>
          </a:bodyPr>
          <a:lstStyle/>
          <a:p>
            <a:r>
              <a:rPr lang="en-US" sz="4200" dirty="0"/>
              <a:t>DATA 824 Product Development Project:</a:t>
            </a:r>
            <a:br>
              <a:rPr lang="en-US" sz="4200" dirty="0"/>
            </a:br>
            <a:r>
              <a:rPr lang="en-US" sz="4200" dirty="0"/>
              <a:t> What Affects Rates of Crime?</a:t>
            </a:r>
          </a:p>
        </p:txBody>
      </p:sp>
      <p:sp>
        <p:nvSpPr>
          <p:cNvPr id="3" name="Subtitle 2">
            <a:extLst>
              <a:ext uri="{FF2B5EF4-FFF2-40B4-BE49-F238E27FC236}">
                <a16:creationId xmlns:a16="http://schemas.microsoft.com/office/drawing/2014/main" id="{C6500DE0-C5F5-1A41-980F-A1272BEC9171}"/>
              </a:ext>
            </a:extLst>
          </p:cNvPr>
          <p:cNvSpPr>
            <a:spLocks noGrp="1"/>
          </p:cNvSpPr>
          <p:nvPr>
            <p:ph type="subTitle" idx="1"/>
          </p:nvPr>
        </p:nvSpPr>
        <p:spPr/>
        <p:txBody>
          <a:bodyPr>
            <a:normAutofit/>
          </a:bodyPr>
          <a:lstStyle/>
          <a:p>
            <a:r>
              <a:rPr lang="en-US" sz="2000" dirty="0"/>
              <a:t>Nathan Brophy</a:t>
            </a:r>
          </a:p>
          <a:p>
            <a:r>
              <a:rPr lang="en-US" sz="2000" dirty="0"/>
              <a:t>Fall 2022</a:t>
            </a:r>
          </a:p>
          <a:p>
            <a:r>
              <a:rPr lang="en-US" sz="2000" dirty="0"/>
              <a:t>DATA 824: Data Acquisition and Visualization</a:t>
            </a:r>
          </a:p>
        </p:txBody>
      </p:sp>
    </p:spTree>
    <p:extLst>
      <p:ext uri="{BB962C8B-B14F-4D97-AF65-F5344CB8AC3E}">
        <p14:creationId xmlns:p14="http://schemas.microsoft.com/office/powerpoint/2010/main" val="109920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8A779-CACC-1444-1C30-41EDB3EEC323}"/>
              </a:ext>
            </a:extLst>
          </p:cNvPr>
          <p:cNvSpPr>
            <a:spLocks noGrp="1"/>
          </p:cNvSpPr>
          <p:nvPr>
            <p:ph type="title"/>
          </p:nvPr>
        </p:nvSpPr>
        <p:spPr/>
        <p:txBody>
          <a:bodyPr>
            <a:normAutofit/>
          </a:bodyPr>
          <a:lstStyle/>
          <a:p>
            <a:r>
              <a:rPr lang="en-US" sz="4000" dirty="0"/>
              <a:t>Let’s take a look at the .app file briefly...</a:t>
            </a:r>
          </a:p>
        </p:txBody>
      </p:sp>
      <p:sp>
        <p:nvSpPr>
          <p:cNvPr id="4" name="Slide Number Placeholder 3">
            <a:extLst>
              <a:ext uri="{FF2B5EF4-FFF2-40B4-BE49-F238E27FC236}">
                <a16:creationId xmlns:a16="http://schemas.microsoft.com/office/drawing/2014/main" id="{BED28891-3EC5-7A8C-D182-D892BA67EEF4}"/>
              </a:ext>
            </a:extLst>
          </p:cNvPr>
          <p:cNvSpPr>
            <a:spLocks noGrp="1"/>
          </p:cNvSpPr>
          <p:nvPr>
            <p:ph type="sldNum" sz="quarter" idx="4"/>
          </p:nvPr>
        </p:nvSpPr>
        <p:spPr/>
        <p:txBody>
          <a:bodyPr/>
          <a:lstStyle/>
          <a:p>
            <a:fld id="{13D1F2C8-AF73-A849-A9D6-861EFA83FD24}" type="slidenum">
              <a:rPr lang="en-US" smtClean="0"/>
              <a:t>9</a:t>
            </a:fld>
            <a:endParaRPr lang="en-US"/>
          </a:p>
        </p:txBody>
      </p:sp>
      <p:pic>
        <p:nvPicPr>
          <p:cNvPr id="3" name="Picture 2">
            <a:extLst>
              <a:ext uri="{FF2B5EF4-FFF2-40B4-BE49-F238E27FC236}">
                <a16:creationId xmlns:a16="http://schemas.microsoft.com/office/drawing/2014/main" id="{214F557E-7AB0-E15B-7524-1EADB581C76C}"/>
              </a:ext>
            </a:extLst>
          </p:cNvPr>
          <p:cNvPicPr>
            <a:picLocks noChangeAspect="1"/>
          </p:cNvPicPr>
          <p:nvPr/>
        </p:nvPicPr>
        <p:blipFill>
          <a:blip r:embed="rId2"/>
          <a:stretch>
            <a:fillRect/>
          </a:stretch>
        </p:blipFill>
        <p:spPr>
          <a:xfrm>
            <a:off x="6292007" y="1325702"/>
            <a:ext cx="5254013" cy="5167169"/>
          </a:xfrm>
          <a:prstGeom prst="rect">
            <a:avLst/>
          </a:prstGeom>
        </p:spPr>
      </p:pic>
      <p:pic>
        <p:nvPicPr>
          <p:cNvPr id="7" name="Content Placeholder 6">
            <a:extLst>
              <a:ext uri="{FF2B5EF4-FFF2-40B4-BE49-F238E27FC236}">
                <a16:creationId xmlns:a16="http://schemas.microsoft.com/office/drawing/2014/main" id="{9B7CB5C9-7ACC-F4E9-C89E-6461CECAE7D0}"/>
              </a:ext>
            </a:extLst>
          </p:cNvPr>
          <p:cNvPicPr>
            <a:picLocks noGrp="1" noChangeAspect="1"/>
          </p:cNvPicPr>
          <p:nvPr>
            <p:ph idx="1"/>
          </p:nvPr>
        </p:nvPicPr>
        <p:blipFill>
          <a:blip r:embed="rId3"/>
          <a:stretch>
            <a:fillRect/>
          </a:stretch>
        </p:blipFill>
        <p:spPr>
          <a:xfrm>
            <a:off x="466377" y="1325703"/>
            <a:ext cx="5629623" cy="5167168"/>
          </a:xfrm>
          <a:prstGeom prst="rect">
            <a:avLst/>
          </a:prstGeom>
        </p:spPr>
      </p:pic>
    </p:spTree>
    <p:extLst>
      <p:ext uri="{BB962C8B-B14F-4D97-AF65-F5344CB8AC3E}">
        <p14:creationId xmlns:p14="http://schemas.microsoft.com/office/powerpoint/2010/main" val="220580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7E7D-B0AB-C085-17D5-8D12681B8E33}"/>
              </a:ext>
            </a:extLst>
          </p:cNvPr>
          <p:cNvSpPr>
            <a:spLocks noGrp="1"/>
          </p:cNvSpPr>
          <p:nvPr>
            <p:ph type="title"/>
          </p:nvPr>
        </p:nvSpPr>
        <p:spPr/>
        <p:txBody>
          <a:bodyPr/>
          <a:lstStyle/>
          <a:p>
            <a:r>
              <a:rPr lang="en-US" dirty="0"/>
              <a:t>Now Let’s Take a Look at the Application UI! (Example: Mean Education)</a:t>
            </a:r>
          </a:p>
        </p:txBody>
      </p:sp>
      <p:sp>
        <p:nvSpPr>
          <p:cNvPr id="4" name="Slide Number Placeholder 3">
            <a:extLst>
              <a:ext uri="{FF2B5EF4-FFF2-40B4-BE49-F238E27FC236}">
                <a16:creationId xmlns:a16="http://schemas.microsoft.com/office/drawing/2014/main" id="{615B8CEE-CEDD-1716-0F92-1C2379073107}"/>
              </a:ext>
            </a:extLst>
          </p:cNvPr>
          <p:cNvSpPr>
            <a:spLocks noGrp="1"/>
          </p:cNvSpPr>
          <p:nvPr>
            <p:ph type="sldNum" sz="quarter" idx="4"/>
          </p:nvPr>
        </p:nvSpPr>
        <p:spPr/>
        <p:txBody>
          <a:bodyPr/>
          <a:lstStyle/>
          <a:p>
            <a:fld id="{13D1F2C8-AF73-A849-A9D6-861EFA83FD24}" type="slidenum">
              <a:rPr lang="en-US" smtClean="0"/>
              <a:t>10</a:t>
            </a:fld>
            <a:endParaRPr lang="en-US"/>
          </a:p>
        </p:txBody>
      </p:sp>
      <p:pic>
        <p:nvPicPr>
          <p:cNvPr id="6" name="Picture 5">
            <a:extLst>
              <a:ext uri="{FF2B5EF4-FFF2-40B4-BE49-F238E27FC236}">
                <a16:creationId xmlns:a16="http://schemas.microsoft.com/office/drawing/2014/main" id="{4F2D7BD1-A4FD-0624-8BA7-416168D883D0}"/>
              </a:ext>
            </a:extLst>
          </p:cNvPr>
          <p:cNvPicPr>
            <a:picLocks noChangeAspect="1"/>
          </p:cNvPicPr>
          <p:nvPr/>
        </p:nvPicPr>
        <p:blipFill>
          <a:blip r:embed="rId2"/>
          <a:stretch>
            <a:fillRect/>
          </a:stretch>
        </p:blipFill>
        <p:spPr>
          <a:xfrm>
            <a:off x="6349206" y="1413558"/>
            <a:ext cx="4917881" cy="2368477"/>
          </a:xfrm>
          <a:prstGeom prst="rect">
            <a:avLst/>
          </a:prstGeom>
          <a:ln>
            <a:solidFill>
              <a:schemeClr val="tx1"/>
            </a:solidFill>
          </a:ln>
        </p:spPr>
      </p:pic>
      <p:pic>
        <p:nvPicPr>
          <p:cNvPr id="7" name="Picture 6">
            <a:extLst>
              <a:ext uri="{FF2B5EF4-FFF2-40B4-BE49-F238E27FC236}">
                <a16:creationId xmlns:a16="http://schemas.microsoft.com/office/drawing/2014/main" id="{64C21447-6F51-9B86-D837-0EA38D7A1B01}"/>
              </a:ext>
            </a:extLst>
          </p:cNvPr>
          <p:cNvPicPr>
            <a:picLocks noChangeAspect="1"/>
          </p:cNvPicPr>
          <p:nvPr/>
        </p:nvPicPr>
        <p:blipFill>
          <a:blip r:embed="rId3"/>
          <a:stretch>
            <a:fillRect/>
          </a:stretch>
        </p:blipFill>
        <p:spPr>
          <a:xfrm>
            <a:off x="1196546" y="4073999"/>
            <a:ext cx="4330997" cy="2200710"/>
          </a:xfrm>
          <a:prstGeom prst="rect">
            <a:avLst/>
          </a:prstGeom>
          <a:ln>
            <a:solidFill>
              <a:schemeClr val="tx1"/>
            </a:solidFill>
          </a:ln>
        </p:spPr>
      </p:pic>
      <p:pic>
        <p:nvPicPr>
          <p:cNvPr id="8" name="Picture 7">
            <a:extLst>
              <a:ext uri="{FF2B5EF4-FFF2-40B4-BE49-F238E27FC236}">
                <a16:creationId xmlns:a16="http://schemas.microsoft.com/office/drawing/2014/main" id="{F8A1F177-FE8B-B751-293A-0A771A6AC4FF}"/>
              </a:ext>
            </a:extLst>
          </p:cNvPr>
          <p:cNvPicPr>
            <a:picLocks noChangeAspect="1"/>
          </p:cNvPicPr>
          <p:nvPr/>
        </p:nvPicPr>
        <p:blipFill>
          <a:blip r:embed="rId4"/>
          <a:stretch>
            <a:fillRect/>
          </a:stretch>
        </p:blipFill>
        <p:spPr>
          <a:xfrm>
            <a:off x="6349207" y="3990230"/>
            <a:ext cx="4917880" cy="2284479"/>
          </a:xfrm>
          <a:prstGeom prst="rect">
            <a:avLst/>
          </a:prstGeom>
          <a:ln>
            <a:solidFill>
              <a:schemeClr val="tx1"/>
            </a:solidFill>
          </a:ln>
        </p:spPr>
      </p:pic>
      <p:sp>
        <p:nvSpPr>
          <p:cNvPr id="9" name="Content Placeholder 8">
            <a:extLst>
              <a:ext uri="{FF2B5EF4-FFF2-40B4-BE49-F238E27FC236}">
                <a16:creationId xmlns:a16="http://schemas.microsoft.com/office/drawing/2014/main" id="{ED4BFD78-B6B4-6C2E-9642-37EF5FD68065}"/>
              </a:ext>
            </a:extLst>
          </p:cNvPr>
          <p:cNvSpPr>
            <a:spLocks noGrp="1"/>
          </p:cNvSpPr>
          <p:nvPr>
            <p:ph idx="1"/>
          </p:nvPr>
        </p:nvSpPr>
        <p:spPr/>
        <p:txBody>
          <a:bodyPr/>
          <a:lstStyle/>
          <a:p>
            <a:endParaRPr lang="en-US" dirty="0"/>
          </a:p>
        </p:txBody>
      </p:sp>
      <p:pic>
        <p:nvPicPr>
          <p:cNvPr id="10" name="Picture 9">
            <a:extLst>
              <a:ext uri="{FF2B5EF4-FFF2-40B4-BE49-F238E27FC236}">
                <a16:creationId xmlns:a16="http://schemas.microsoft.com/office/drawing/2014/main" id="{65358D7C-5EAC-4AC7-BFE0-A62971CC2CE7}"/>
              </a:ext>
            </a:extLst>
          </p:cNvPr>
          <p:cNvPicPr>
            <a:picLocks noChangeAspect="1"/>
          </p:cNvPicPr>
          <p:nvPr/>
        </p:nvPicPr>
        <p:blipFill>
          <a:blip r:embed="rId5"/>
          <a:stretch>
            <a:fillRect/>
          </a:stretch>
        </p:blipFill>
        <p:spPr>
          <a:xfrm>
            <a:off x="1214554" y="1410225"/>
            <a:ext cx="4312989" cy="2528841"/>
          </a:xfrm>
          <a:prstGeom prst="rect">
            <a:avLst/>
          </a:prstGeom>
          <a:ln>
            <a:solidFill>
              <a:schemeClr val="tx1"/>
            </a:solidFill>
          </a:ln>
        </p:spPr>
      </p:pic>
    </p:spTree>
    <p:extLst>
      <p:ext uri="{BB962C8B-B14F-4D97-AF65-F5344CB8AC3E}">
        <p14:creationId xmlns:p14="http://schemas.microsoft.com/office/powerpoint/2010/main" val="214069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0E58C-116F-2E16-16DC-0AAF2C826B7B}"/>
              </a:ext>
            </a:extLst>
          </p:cNvPr>
          <p:cNvSpPr>
            <a:spLocks noGrp="1"/>
          </p:cNvSpPr>
          <p:nvPr>
            <p:ph type="title"/>
          </p:nvPr>
        </p:nvSpPr>
        <p:spPr/>
        <p:txBody>
          <a:bodyPr>
            <a:normAutofit/>
          </a:bodyPr>
          <a:lstStyle/>
          <a:p>
            <a:r>
              <a:rPr lang="en-US" sz="3600" dirty="0"/>
              <a:t>Testing Some of My Hypotheses (Police Spending):</a:t>
            </a:r>
          </a:p>
        </p:txBody>
      </p:sp>
      <p:sp>
        <p:nvSpPr>
          <p:cNvPr id="4" name="Slide Number Placeholder 3">
            <a:extLst>
              <a:ext uri="{FF2B5EF4-FFF2-40B4-BE49-F238E27FC236}">
                <a16:creationId xmlns:a16="http://schemas.microsoft.com/office/drawing/2014/main" id="{439DED8D-5CDA-BB6E-DED5-0139DB7926D6}"/>
              </a:ext>
            </a:extLst>
          </p:cNvPr>
          <p:cNvSpPr>
            <a:spLocks noGrp="1"/>
          </p:cNvSpPr>
          <p:nvPr>
            <p:ph type="sldNum" sz="quarter" idx="4"/>
          </p:nvPr>
        </p:nvSpPr>
        <p:spPr/>
        <p:txBody>
          <a:bodyPr/>
          <a:lstStyle/>
          <a:p>
            <a:fld id="{13D1F2C8-AF73-A849-A9D6-861EFA83FD24}" type="slidenum">
              <a:rPr lang="en-US" smtClean="0"/>
              <a:t>11</a:t>
            </a:fld>
            <a:endParaRPr lang="en-US"/>
          </a:p>
        </p:txBody>
      </p:sp>
      <p:sp>
        <p:nvSpPr>
          <p:cNvPr id="6" name="Content Placeholder 5">
            <a:extLst>
              <a:ext uri="{FF2B5EF4-FFF2-40B4-BE49-F238E27FC236}">
                <a16:creationId xmlns:a16="http://schemas.microsoft.com/office/drawing/2014/main" id="{3583590A-D820-7416-6B83-C84EBCCF3312}"/>
              </a:ext>
            </a:extLst>
          </p:cNvPr>
          <p:cNvSpPr>
            <a:spLocks noGrp="1"/>
          </p:cNvSpPr>
          <p:nvPr>
            <p:ph idx="1"/>
          </p:nvPr>
        </p:nvSpPr>
        <p:spPr/>
        <p:txBody>
          <a:bodyPr/>
          <a:lstStyle/>
          <a:p>
            <a:endParaRPr lang="en-US" dirty="0"/>
          </a:p>
        </p:txBody>
      </p:sp>
      <p:pic>
        <p:nvPicPr>
          <p:cNvPr id="7" name="Picture 6">
            <a:extLst>
              <a:ext uri="{FF2B5EF4-FFF2-40B4-BE49-F238E27FC236}">
                <a16:creationId xmlns:a16="http://schemas.microsoft.com/office/drawing/2014/main" id="{5A1409B0-C4B7-B6CD-D404-C1DE4DEB298C}"/>
              </a:ext>
            </a:extLst>
          </p:cNvPr>
          <p:cNvPicPr>
            <a:picLocks noChangeAspect="1"/>
          </p:cNvPicPr>
          <p:nvPr/>
        </p:nvPicPr>
        <p:blipFill>
          <a:blip r:embed="rId2"/>
          <a:stretch>
            <a:fillRect/>
          </a:stretch>
        </p:blipFill>
        <p:spPr>
          <a:xfrm>
            <a:off x="1721418" y="1419057"/>
            <a:ext cx="8749163" cy="4757906"/>
          </a:xfrm>
          <a:prstGeom prst="rect">
            <a:avLst/>
          </a:prstGeom>
          <a:ln>
            <a:solidFill>
              <a:schemeClr val="tx1"/>
            </a:solidFill>
          </a:ln>
        </p:spPr>
      </p:pic>
    </p:spTree>
    <p:extLst>
      <p:ext uri="{BB962C8B-B14F-4D97-AF65-F5344CB8AC3E}">
        <p14:creationId xmlns:p14="http://schemas.microsoft.com/office/powerpoint/2010/main" val="161791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0C734-1A78-2CA2-DF68-CD4BB6B8FD05}"/>
              </a:ext>
            </a:extLst>
          </p:cNvPr>
          <p:cNvSpPr>
            <a:spLocks noGrp="1"/>
          </p:cNvSpPr>
          <p:nvPr>
            <p:ph type="title"/>
          </p:nvPr>
        </p:nvSpPr>
        <p:spPr/>
        <p:txBody>
          <a:bodyPr>
            <a:normAutofit/>
          </a:bodyPr>
          <a:lstStyle/>
          <a:p>
            <a:r>
              <a:rPr lang="en-US" sz="3600" dirty="0"/>
              <a:t>Testing Some of My Hypotheses (Police Spending) Cont.</a:t>
            </a:r>
          </a:p>
        </p:txBody>
      </p:sp>
      <p:sp>
        <p:nvSpPr>
          <p:cNvPr id="3" name="Content Placeholder 2">
            <a:extLst>
              <a:ext uri="{FF2B5EF4-FFF2-40B4-BE49-F238E27FC236}">
                <a16:creationId xmlns:a16="http://schemas.microsoft.com/office/drawing/2014/main" id="{AC535AB2-E1B8-8C6A-A4CF-D2F4D6D4A898}"/>
              </a:ext>
            </a:extLst>
          </p:cNvPr>
          <p:cNvSpPr>
            <a:spLocks noGrp="1"/>
          </p:cNvSpPr>
          <p:nvPr>
            <p:ph idx="1"/>
          </p:nvPr>
        </p:nvSpPr>
        <p:spPr/>
        <p:txBody>
          <a:bodyPr>
            <a:normAutofit/>
          </a:bodyPr>
          <a:lstStyle/>
          <a:p>
            <a:r>
              <a:rPr lang="en-US" sz="2400" dirty="0"/>
              <a:t>Interesting, previous research suggests that spending on police </a:t>
            </a:r>
            <a:r>
              <a:rPr lang="en-US" sz="2400" i="1" dirty="0"/>
              <a:t>should </a:t>
            </a:r>
            <a:r>
              <a:rPr lang="en-US" sz="2400" dirty="0"/>
              <a:t>lead to decreased crime rate, but based on these analyses, we see that the relationship is actually reversed (again, we should be careful about using too causal language here)</a:t>
            </a:r>
          </a:p>
          <a:p>
            <a:endParaRPr lang="en-US" sz="2400" dirty="0"/>
          </a:p>
          <a:p>
            <a:r>
              <a:rPr lang="en-US" sz="2400" dirty="0"/>
              <a:t>This pattern seems unlikely—I’ll return to it in the conclusion.</a:t>
            </a:r>
          </a:p>
        </p:txBody>
      </p:sp>
      <p:sp>
        <p:nvSpPr>
          <p:cNvPr id="4" name="Slide Number Placeholder 3">
            <a:extLst>
              <a:ext uri="{FF2B5EF4-FFF2-40B4-BE49-F238E27FC236}">
                <a16:creationId xmlns:a16="http://schemas.microsoft.com/office/drawing/2014/main" id="{19196E8D-1A06-020E-1EA7-E907C3ABD954}"/>
              </a:ext>
            </a:extLst>
          </p:cNvPr>
          <p:cNvSpPr>
            <a:spLocks noGrp="1"/>
          </p:cNvSpPr>
          <p:nvPr>
            <p:ph type="sldNum" sz="quarter" idx="4"/>
          </p:nvPr>
        </p:nvSpPr>
        <p:spPr/>
        <p:txBody>
          <a:bodyPr/>
          <a:lstStyle/>
          <a:p>
            <a:fld id="{13D1F2C8-AF73-A849-A9D6-861EFA83FD24}" type="slidenum">
              <a:rPr lang="en-US" smtClean="0"/>
              <a:t>12</a:t>
            </a:fld>
            <a:endParaRPr lang="en-US"/>
          </a:p>
        </p:txBody>
      </p:sp>
    </p:spTree>
    <p:extLst>
      <p:ext uri="{BB962C8B-B14F-4D97-AF65-F5344CB8AC3E}">
        <p14:creationId xmlns:p14="http://schemas.microsoft.com/office/powerpoint/2010/main" val="371847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0E58C-116F-2E16-16DC-0AAF2C826B7B}"/>
              </a:ext>
            </a:extLst>
          </p:cNvPr>
          <p:cNvSpPr>
            <a:spLocks noGrp="1"/>
          </p:cNvSpPr>
          <p:nvPr>
            <p:ph type="title"/>
          </p:nvPr>
        </p:nvSpPr>
        <p:spPr/>
        <p:txBody>
          <a:bodyPr>
            <a:normAutofit/>
          </a:bodyPr>
          <a:lstStyle/>
          <a:p>
            <a:r>
              <a:rPr lang="en-US" sz="3600" dirty="0"/>
              <a:t>Testing Some of My Hypotheses (Inequality):</a:t>
            </a:r>
          </a:p>
        </p:txBody>
      </p:sp>
      <p:sp>
        <p:nvSpPr>
          <p:cNvPr id="4" name="Slide Number Placeholder 3">
            <a:extLst>
              <a:ext uri="{FF2B5EF4-FFF2-40B4-BE49-F238E27FC236}">
                <a16:creationId xmlns:a16="http://schemas.microsoft.com/office/drawing/2014/main" id="{439DED8D-5CDA-BB6E-DED5-0139DB7926D6}"/>
              </a:ext>
            </a:extLst>
          </p:cNvPr>
          <p:cNvSpPr>
            <a:spLocks noGrp="1"/>
          </p:cNvSpPr>
          <p:nvPr>
            <p:ph type="sldNum" sz="quarter" idx="4"/>
          </p:nvPr>
        </p:nvSpPr>
        <p:spPr/>
        <p:txBody>
          <a:bodyPr/>
          <a:lstStyle/>
          <a:p>
            <a:fld id="{13D1F2C8-AF73-A849-A9D6-861EFA83FD24}" type="slidenum">
              <a:rPr lang="en-US" smtClean="0"/>
              <a:t>13</a:t>
            </a:fld>
            <a:endParaRPr lang="en-US"/>
          </a:p>
        </p:txBody>
      </p:sp>
      <p:sp>
        <p:nvSpPr>
          <p:cNvPr id="5" name="Content Placeholder 4">
            <a:extLst>
              <a:ext uri="{FF2B5EF4-FFF2-40B4-BE49-F238E27FC236}">
                <a16:creationId xmlns:a16="http://schemas.microsoft.com/office/drawing/2014/main" id="{9A01D85A-DA3C-D770-E5F2-DC2A5C0D7128}"/>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AC6B3681-312A-8D9E-D30F-F4EDD9E631F2}"/>
              </a:ext>
            </a:extLst>
          </p:cNvPr>
          <p:cNvPicPr>
            <a:picLocks noChangeAspect="1"/>
          </p:cNvPicPr>
          <p:nvPr/>
        </p:nvPicPr>
        <p:blipFill>
          <a:blip r:embed="rId2"/>
          <a:stretch>
            <a:fillRect/>
          </a:stretch>
        </p:blipFill>
        <p:spPr>
          <a:xfrm>
            <a:off x="1668571" y="1597075"/>
            <a:ext cx="8854857" cy="4489954"/>
          </a:xfrm>
          <a:prstGeom prst="rect">
            <a:avLst/>
          </a:prstGeom>
          <a:ln>
            <a:solidFill>
              <a:schemeClr val="tx1"/>
            </a:solidFill>
          </a:ln>
        </p:spPr>
      </p:pic>
    </p:spTree>
    <p:extLst>
      <p:ext uri="{BB962C8B-B14F-4D97-AF65-F5344CB8AC3E}">
        <p14:creationId xmlns:p14="http://schemas.microsoft.com/office/powerpoint/2010/main" val="92155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0C734-1A78-2CA2-DF68-CD4BB6B8FD05}"/>
              </a:ext>
            </a:extLst>
          </p:cNvPr>
          <p:cNvSpPr>
            <a:spLocks noGrp="1"/>
          </p:cNvSpPr>
          <p:nvPr>
            <p:ph type="title"/>
          </p:nvPr>
        </p:nvSpPr>
        <p:spPr/>
        <p:txBody>
          <a:bodyPr>
            <a:normAutofit/>
          </a:bodyPr>
          <a:lstStyle/>
          <a:p>
            <a:r>
              <a:rPr lang="en-US" sz="3600" dirty="0"/>
              <a:t>Testing Some of My Hypotheses (Inequality) Cont.</a:t>
            </a:r>
          </a:p>
        </p:txBody>
      </p:sp>
      <p:sp>
        <p:nvSpPr>
          <p:cNvPr id="3" name="Content Placeholder 2">
            <a:extLst>
              <a:ext uri="{FF2B5EF4-FFF2-40B4-BE49-F238E27FC236}">
                <a16:creationId xmlns:a16="http://schemas.microsoft.com/office/drawing/2014/main" id="{AC535AB2-E1B8-8C6A-A4CF-D2F4D6D4A898}"/>
              </a:ext>
            </a:extLst>
          </p:cNvPr>
          <p:cNvSpPr>
            <a:spLocks noGrp="1"/>
          </p:cNvSpPr>
          <p:nvPr>
            <p:ph idx="1"/>
          </p:nvPr>
        </p:nvSpPr>
        <p:spPr/>
        <p:txBody>
          <a:bodyPr>
            <a:normAutofit/>
          </a:bodyPr>
          <a:lstStyle/>
          <a:p>
            <a:r>
              <a:rPr lang="en-US" sz="2400" dirty="0"/>
              <a:t>This one is also curious. Inequality in the dataset is operationalized as the percentage of families living below the poverty line. However, as the scatterplots shows, this relationship between crime and poverty may not exist or is even reversed.</a:t>
            </a:r>
          </a:p>
          <a:p>
            <a:endParaRPr lang="en-US" sz="2400" dirty="0"/>
          </a:p>
          <a:p>
            <a:r>
              <a:rPr lang="en-US" sz="2400" dirty="0"/>
              <a:t>Again, I’ll return to this in the conclusion. </a:t>
            </a:r>
          </a:p>
        </p:txBody>
      </p:sp>
      <p:sp>
        <p:nvSpPr>
          <p:cNvPr id="4" name="Slide Number Placeholder 3">
            <a:extLst>
              <a:ext uri="{FF2B5EF4-FFF2-40B4-BE49-F238E27FC236}">
                <a16:creationId xmlns:a16="http://schemas.microsoft.com/office/drawing/2014/main" id="{19196E8D-1A06-020E-1EA7-E907C3ABD954}"/>
              </a:ext>
            </a:extLst>
          </p:cNvPr>
          <p:cNvSpPr>
            <a:spLocks noGrp="1"/>
          </p:cNvSpPr>
          <p:nvPr>
            <p:ph type="sldNum" sz="quarter" idx="4"/>
          </p:nvPr>
        </p:nvSpPr>
        <p:spPr/>
        <p:txBody>
          <a:bodyPr/>
          <a:lstStyle/>
          <a:p>
            <a:fld id="{13D1F2C8-AF73-A849-A9D6-861EFA83FD24}" type="slidenum">
              <a:rPr lang="en-US" smtClean="0"/>
              <a:t>14</a:t>
            </a:fld>
            <a:endParaRPr lang="en-US"/>
          </a:p>
        </p:txBody>
      </p:sp>
    </p:spTree>
    <p:extLst>
      <p:ext uri="{BB962C8B-B14F-4D97-AF65-F5344CB8AC3E}">
        <p14:creationId xmlns:p14="http://schemas.microsoft.com/office/powerpoint/2010/main" val="254444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0E58C-116F-2E16-16DC-0AAF2C826B7B}"/>
              </a:ext>
            </a:extLst>
          </p:cNvPr>
          <p:cNvSpPr>
            <a:spLocks noGrp="1"/>
          </p:cNvSpPr>
          <p:nvPr>
            <p:ph type="title"/>
          </p:nvPr>
        </p:nvSpPr>
        <p:spPr/>
        <p:txBody>
          <a:bodyPr>
            <a:normAutofit/>
          </a:bodyPr>
          <a:lstStyle/>
          <a:p>
            <a:r>
              <a:rPr lang="en-US" sz="3600" dirty="0"/>
              <a:t>Testing Some of My Hypotheses (Unemployment):</a:t>
            </a:r>
          </a:p>
        </p:txBody>
      </p:sp>
      <p:sp>
        <p:nvSpPr>
          <p:cNvPr id="4" name="Slide Number Placeholder 3">
            <a:extLst>
              <a:ext uri="{FF2B5EF4-FFF2-40B4-BE49-F238E27FC236}">
                <a16:creationId xmlns:a16="http://schemas.microsoft.com/office/drawing/2014/main" id="{439DED8D-5CDA-BB6E-DED5-0139DB7926D6}"/>
              </a:ext>
            </a:extLst>
          </p:cNvPr>
          <p:cNvSpPr>
            <a:spLocks noGrp="1"/>
          </p:cNvSpPr>
          <p:nvPr>
            <p:ph type="sldNum" sz="quarter" idx="4"/>
          </p:nvPr>
        </p:nvSpPr>
        <p:spPr/>
        <p:txBody>
          <a:bodyPr/>
          <a:lstStyle/>
          <a:p>
            <a:fld id="{13D1F2C8-AF73-A849-A9D6-861EFA83FD24}" type="slidenum">
              <a:rPr lang="en-US" smtClean="0"/>
              <a:t>15</a:t>
            </a:fld>
            <a:endParaRPr lang="en-US"/>
          </a:p>
        </p:txBody>
      </p:sp>
      <p:pic>
        <p:nvPicPr>
          <p:cNvPr id="7" name="Content Placeholder 6">
            <a:extLst>
              <a:ext uri="{FF2B5EF4-FFF2-40B4-BE49-F238E27FC236}">
                <a16:creationId xmlns:a16="http://schemas.microsoft.com/office/drawing/2014/main" id="{6A14153C-A6E6-5991-819D-8681F683DF48}"/>
              </a:ext>
            </a:extLst>
          </p:cNvPr>
          <p:cNvPicPr>
            <a:picLocks noGrp="1" noChangeAspect="1"/>
          </p:cNvPicPr>
          <p:nvPr>
            <p:ph idx="1"/>
          </p:nvPr>
        </p:nvPicPr>
        <p:blipFill>
          <a:blip r:embed="rId2"/>
          <a:stretch>
            <a:fillRect/>
          </a:stretch>
        </p:blipFill>
        <p:spPr>
          <a:xfrm>
            <a:off x="659649" y="1754024"/>
            <a:ext cx="5274756" cy="3799523"/>
          </a:xfrm>
          <a:prstGeom prst="rect">
            <a:avLst/>
          </a:prstGeom>
          <a:ln>
            <a:solidFill>
              <a:schemeClr val="tx1"/>
            </a:solidFill>
          </a:ln>
        </p:spPr>
      </p:pic>
      <p:pic>
        <p:nvPicPr>
          <p:cNvPr id="9" name="Picture 8">
            <a:extLst>
              <a:ext uri="{FF2B5EF4-FFF2-40B4-BE49-F238E27FC236}">
                <a16:creationId xmlns:a16="http://schemas.microsoft.com/office/drawing/2014/main" id="{6E4E8D28-EE4A-BAF0-A1E6-79446ECCD847}"/>
              </a:ext>
            </a:extLst>
          </p:cNvPr>
          <p:cNvPicPr>
            <a:picLocks noChangeAspect="1"/>
          </p:cNvPicPr>
          <p:nvPr/>
        </p:nvPicPr>
        <p:blipFill>
          <a:blip r:embed="rId3"/>
          <a:stretch>
            <a:fillRect/>
          </a:stretch>
        </p:blipFill>
        <p:spPr>
          <a:xfrm>
            <a:off x="6491957" y="1754024"/>
            <a:ext cx="5274756" cy="3866636"/>
          </a:xfrm>
          <a:prstGeom prst="rect">
            <a:avLst/>
          </a:prstGeom>
          <a:ln>
            <a:solidFill>
              <a:schemeClr val="tx1"/>
            </a:solidFill>
          </a:ln>
        </p:spPr>
      </p:pic>
    </p:spTree>
    <p:extLst>
      <p:ext uri="{BB962C8B-B14F-4D97-AF65-F5344CB8AC3E}">
        <p14:creationId xmlns:p14="http://schemas.microsoft.com/office/powerpoint/2010/main" val="2196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0C734-1A78-2CA2-DF68-CD4BB6B8FD05}"/>
              </a:ext>
            </a:extLst>
          </p:cNvPr>
          <p:cNvSpPr>
            <a:spLocks noGrp="1"/>
          </p:cNvSpPr>
          <p:nvPr>
            <p:ph type="title"/>
          </p:nvPr>
        </p:nvSpPr>
        <p:spPr/>
        <p:txBody>
          <a:bodyPr>
            <a:normAutofit/>
          </a:bodyPr>
          <a:lstStyle/>
          <a:p>
            <a:r>
              <a:rPr lang="en-US" sz="3600" dirty="0"/>
              <a:t>Testing Some of My Hypotheses (Unemployment) Cont.</a:t>
            </a:r>
          </a:p>
        </p:txBody>
      </p:sp>
      <p:sp>
        <p:nvSpPr>
          <p:cNvPr id="3" name="Content Placeholder 2">
            <a:extLst>
              <a:ext uri="{FF2B5EF4-FFF2-40B4-BE49-F238E27FC236}">
                <a16:creationId xmlns:a16="http://schemas.microsoft.com/office/drawing/2014/main" id="{AC535AB2-E1B8-8C6A-A4CF-D2F4D6D4A898}"/>
              </a:ext>
            </a:extLst>
          </p:cNvPr>
          <p:cNvSpPr>
            <a:spLocks noGrp="1"/>
          </p:cNvSpPr>
          <p:nvPr>
            <p:ph idx="1"/>
          </p:nvPr>
        </p:nvSpPr>
        <p:spPr/>
        <p:txBody>
          <a:bodyPr>
            <a:normAutofit/>
          </a:bodyPr>
          <a:lstStyle/>
          <a:p>
            <a:r>
              <a:rPr lang="en-US" sz="2400" dirty="0"/>
              <a:t>There is some evidence to suggest that increasing unemployment correlates with increasing crime rates—especially for males 35-39 (right panel of previous slide) in the 47 states for which there are data</a:t>
            </a:r>
          </a:p>
          <a:p>
            <a:endParaRPr lang="en-US" sz="2400" dirty="0"/>
          </a:p>
          <a:p>
            <a:r>
              <a:rPr lang="en-US" sz="2400" dirty="0"/>
              <a:t>Relationship is less clear on males between 14-24 (left panel on previous slide)</a:t>
            </a:r>
          </a:p>
        </p:txBody>
      </p:sp>
      <p:sp>
        <p:nvSpPr>
          <p:cNvPr id="4" name="Slide Number Placeholder 3">
            <a:extLst>
              <a:ext uri="{FF2B5EF4-FFF2-40B4-BE49-F238E27FC236}">
                <a16:creationId xmlns:a16="http://schemas.microsoft.com/office/drawing/2014/main" id="{19196E8D-1A06-020E-1EA7-E907C3ABD954}"/>
              </a:ext>
            </a:extLst>
          </p:cNvPr>
          <p:cNvSpPr>
            <a:spLocks noGrp="1"/>
          </p:cNvSpPr>
          <p:nvPr>
            <p:ph type="sldNum" sz="quarter" idx="4"/>
          </p:nvPr>
        </p:nvSpPr>
        <p:spPr/>
        <p:txBody>
          <a:bodyPr/>
          <a:lstStyle/>
          <a:p>
            <a:fld id="{13D1F2C8-AF73-A849-A9D6-861EFA83FD24}" type="slidenum">
              <a:rPr lang="en-US" smtClean="0"/>
              <a:t>16</a:t>
            </a:fld>
            <a:endParaRPr lang="en-US"/>
          </a:p>
        </p:txBody>
      </p:sp>
    </p:spTree>
    <p:extLst>
      <p:ext uri="{BB962C8B-B14F-4D97-AF65-F5344CB8AC3E}">
        <p14:creationId xmlns:p14="http://schemas.microsoft.com/office/powerpoint/2010/main" val="362224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C1A7E-686C-EEC0-3683-AB90FD352BBD}"/>
              </a:ext>
            </a:extLst>
          </p:cNvPr>
          <p:cNvSpPr>
            <a:spLocks noGrp="1"/>
          </p:cNvSpPr>
          <p:nvPr>
            <p:ph type="title"/>
          </p:nvPr>
        </p:nvSpPr>
        <p:spPr/>
        <p:txBody>
          <a:bodyPr>
            <a:noAutofit/>
          </a:bodyPr>
          <a:lstStyle/>
          <a:p>
            <a:r>
              <a:rPr lang="en-US" sz="4000" dirty="0"/>
              <a:t>Shortcomings</a:t>
            </a:r>
          </a:p>
        </p:txBody>
      </p:sp>
      <p:sp>
        <p:nvSpPr>
          <p:cNvPr id="3" name="Content Placeholder 2">
            <a:extLst>
              <a:ext uri="{FF2B5EF4-FFF2-40B4-BE49-F238E27FC236}">
                <a16:creationId xmlns:a16="http://schemas.microsoft.com/office/drawing/2014/main" id="{5DDF669B-757C-D41F-3E9F-7D1FC915E9D8}"/>
              </a:ext>
            </a:extLst>
          </p:cNvPr>
          <p:cNvSpPr>
            <a:spLocks noGrp="1"/>
          </p:cNvSpPr>
          <p:nvPr>
            <p:ph idx="1"/>
          </p:nvPr>
        </p:nvSpPr>
        <p:spPr/>
        <p:txBody>
          <a:bodyPr/>
          <a:lstStyle/>
          <a:p>
            <a:r>
              <a:rPr lang="en-US" sz="2400" dirty="0"/>
              <a:t>It seems quite unlikely that increased spending on police is associated with an increase in crime rates.</a:t>
            </a:r>
          </a:p>
          <a:p>
            <a:endParaRPr lang="en-US" sz="2400" dirty="0"/>
          </a:p>
          <a:p>
            <a:r>
              <a:rPr lang="en-US" sz="2400" dirty="0"/>
              <a:t>Similarly, increasing income inequality is related to increased crime—this also doesn’t seem right</a:t>
            </a:r>
          </a:p>
          <a:p>
            <a:endParaRPr lang="en-US" sz="2400" dirty="0"/>
          </a:p>
          <a:p>
            <a:r>
              <a:rPr lang="en-US" sz="2400" dirty="0"/>
              <a:t>Problems with this analysis:</a:t>
            </a:r>
          </a:p>
          <a:p>
            <a:pPr lvl="1"/>
            <a:r>
              <a:rPr lang="en-US" sz="2000" dirty="0"/>
              <a:t>(1) Looking at </a:t>
            </a:r>
            <a:r>
              <a:rPr lang="en-US" sz="2000" i="1" dirty="0"/>
              <a:t>just </a:t>
            </a:r>
            <a:r>
              <a:rPr lang="en-US" sz="2000" dirty="0"/>
              <a:t>1960 in the US.</a:t>
            </a:r>
          </a:p>
          <a:p>
            <a:pPr lvl="1"/>
            <a:r>
              <a:rPr lang="en-US" sz="2000" dirty="0"/>
              <a:t>(2) limited data</a:t>
            </a:r>
          </a:p>
          <a:p>
            <a:pPr lvl="1"/>
            <a:r>
              <a:rPr lang="en-US" sz="2000" dirty="0"/>
              <a:t>(3) limited geographic area (maybe expand to look at crime in other countries)?</a:t>
            </a:r>
          </a:p>
          <a:p>
            <a:pPr lvl="1"/>
            <a:endParaRPr lang="en-US" dirty="0"/>
          </a:p>
        </p:txBody>
      </p:sp>
      <p:sp>
        <p:nvSpPr>
          <p:cNvPr id="4" name="Slide Number Placeholder 3">
            <a:extLst>
              <a:ext uri="{FF2B5EF4-FFF2-40B4-BE49-F238E27FC236}">
                <a16:creationId xmlns:a16="http://schemas.microsoft.com/office/drawing/2014/main" id="{41194606-1845-74E1-0293-3E5A239F3ED8}"/>
              </a:ext>
            </a:extLst>
          </p:cNvPr>
          <p:cNvSpPr>
            <a:spLocks noGrp="1"/>
          </p:cNvSpPr>
          <p:nvPr>
            <p:ph type="sldNum" sz="quarter" idx="4"/>
          </p:nvPr>
        </p:nvSpPr>
        <p:spPr/>
        <p:txBody>
          <a:bodyPr/>
          <a:lstStyle/>
          <a:p>
            <a:fld id="{13D1F2C8-AF73-A849-A9D6-861EFA83FD24}" type="slidenum">
              <a:rPr lang="en-US" smtClean="0"/>
              <a:t>17</a:t>
            </a:fld>
            <a:endParaRPr lang="en-US"/>
          </a:p>
        </p:txBody>
      </p:sp>
    </p:spTree>
    <p:extLst>
      <p:ext uri="{BB962C8B-B14F-4D97-AF65-F5344CB8AC3E}">
        <p14:creationId xmlns:p14="http://schemas.microsoft.com/office/powerpoint/2010/main" val="409158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7725E-6FCA-3A5F-1DF4-62976ED572A2}"/>
              </a:ext>
            </a:extLst>
          </p:cNvPr>
          <p:cNvSpPr>
            <a:spLocks noGrp="1"/>
          </p:cNvSpPr>
          <p:nvPr>
            <p:ph type="title"/>
          </p:nvPr>
        </p:nvSpPr>
        <p:spPr/>
        <p:txBody>
          <a:bodyPr>
            <a:normAutofit/>
          </a:bodyPr>
          <a:lstStyle/>
          <a:p>
            <a:r>
              <a:rPr lang="en-US" sz="4000" dirty="0"/>
              <a:t>Conclusions</a:t>
            </a:r>
          </a:p>
        </p:txBody>
      </p:sp>
      <p:sp>
        <p:nvSpPr>
          <p:cNvPr id="3" name="Content Placeholder 2">
            <a:extLst>
              <a:ext uri="{FF2B5EF4-FFF2-40B4-BE49-F238E27FC236}">
                <a16:creationId xmlns:a16="http://schemas.microsoft.com/office/drawing/2014/main" id="{09D0366E-5FFF-8BBA-258C-08A71E7996CD}"/>
              </a:ext>
            </a:extLst>
          </p:cNvPr>
          <p:cNvSpPr>
            <a:spLocks noGrp="1"/>
          </p:cNvSpPr>
          <p:nvPr>
            <p:ph idx="1"/>
          </p:nvPr>
        </p:nvSpPr>
        <p:spPr/>
        <p:txBody>
          <a:bodyPr>
            <a:normAutofit fontScale="92500" lnSpcReduction="10000"/>
          </a:bodyPr>
          <a:lstStyle/>
          <a:p>
            <a:r>
              <a:rPr lang="en-US" sz="2400" dirty="0"/>
              <a:t>Overall, I wanted to provide and build an interactive application that allows users to pick/choose variables</a:t>
            </a:r>
          </a:p>
          <a:p>
            <a:pPr lvl="1"/>
            <a:r>
              <a:rPr lang="en-US" sz="2000" dirty="0"/>
              <a:t>You can explore relationships between variables that I have not considered for this project!</a:t>
            </a:r>
          </a:p>
          <a:p>
            <a:pPr lvl="1"/>
            <a:r>
              <a:rPr lang="en-US" sz="2000" dirty="0"/>
              <a:t>For example, instead of crime as the main response variable, try unemployment!</a:t>
            </a:r>
          </a:p>
          <a:p>
            <a:pPr lvl="1"/>
            <a:endParaRPr lang="en-US" sz="2000" dirty="0"/>
          </a:p>
          <a:p>
            <a:r>
              <a:rPr lang="en-US" sz="2400" dirty="0"/>
              <a:t>I also wanted to provide some different visualizations (e.g., histograms with more detailed information and a comparison of two different regression lines to visualize the relationship between selected variables)</a:t>
            </a:r>
          </a:p>
          <a:p>
            <a:endParaRPr lang="en-US" sz="2400" dirty="0"/>
          </a:p>
          <a:p>
            <a:r>
              <a:rPr lang="en-US" sz="2400" dirty="0"/>
              <a:t>While there is some evidence to support some of my hypotheses, there isn’t enough data to make a firm correlative statement</a:t>
            </a:r>
          </a:p>
          <a:p>
            <a:endParaRPr lang="en-US" sz="2400" dirty="0"/>
          </a:p>
          <a:p>
            <a:r>
              <a:rPr lang="en-US" sz="2400" dirty="0"/>
              <a:t>Thanks for looking at my project! I hope you had some fun playing around with some of the options!</a:t>
            </a:r>
          </a:p>
          <a:p>
            <a:endParaRPr lang="en-US" dirty="0"/>
          </a:p>
        </p:txBody>
      </p:sp>
      <p:sp>
        <p:nvSpPr>
          <p:cNvPr id="4" name="Slide Number Placeholder 3">
            <a:extLst>
              <a:ext uri="{FF2B5EF4-FFF2-40B4-BE49-F238E27FC236}">
                <a16:creationId xmlns:a16="http://schemas.microsoft.com/office/drawing/2014/main" id="{99559232-3F01-49F1-4B79-EC1EB838D155}"/>
              </a:ext>
            </a:extLst>
          </p:cNvPr>
          <p:cNvSpPr>
            <a:spLocks noGrp="1"/>
          </p:cNvSpPr>
          <p:nvPr>
            <p:ph type="sldNum" sz="quarter" idx="4"/>
          </p:nvPr>
        </p:nvSpPr>
        <p:spPr/>
        <p:txBody>
          <a:bodyPr/>
          <a:lstStyle/>
          <a:p>
            <a:fld id="{13D1F2C8-AF73-A849-A9D6-861EFA83FD24}" type="slidenum">
              <a:rPr lang="en-US" smtClean="0"/>
              <a:t>18</a:t>
            </a:fld>
            <a:endParaRPr lang="en-US"/>
          </a:p>
        </p:txBody>
      </p:sp>
    </p:spTree>
    <p:extLst>
      <p:ext uri="{BB962C8B-B14F-4D97-AF65-F5344CB8AC3E}">
        <p14:creationId xmlns:p14="http://schemas.microsoft.com/office/powerpoint/2010/main" val="179998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E1D636-CC13-686F-4C07-69CAC120EE6F}"/>
              </a:ext>
            </a:extLst>
          </p:cNvPr>
          <p:cNvSpPr>
            <a:spLocks noGrp="1"/>
          </p:cNvSpPr>
          <p:nvPr>
            <p:ph type="sldNum" sz="quarter" idx="12"/>
          </p:nvPr>
        </p:nvSpPr>
        <p:spPr/>
        <p:txBody>
          <a:bodyPr/>
          <a:lstStyle/>
          <a:p>
            <a:fld id="{13D1F2C8-AF73-A849-A9D6-861EFA83FD24}" type="slidenum">
              <a:rPr lang="en-US" smtClean="0"/>
              <a:t>1</a:t>
            </a:fld>
            <a:endParaRPr lang="en-US"/>
          </a:p>
        </p:txBody>
      </p:sp>
      <p:pic>
        <p:nvPicPr>
          <p:cNvPr id="3" name="Picture 2">
            <a:extLst>
              <a:ext uri="{FF2B5EF4-FFF2-40B4-BE49-F238E27FC236}">
                <a16:creationId xmlns:a16="http://schemas.microsoft.com/office/drawing/2014/main" id="{62DFBF89-9544-6B07-F457-0A28E5A2EEC3}"/>
              </a:ext>
            </a:extLst>
          </p:cNvPr>
          <p:cNvPicPr>
            <a:picLocks noChangeAspect="1"/>
          </p:cNvPicPr>
          <p:nvPr/>
        </p:nvPicPr>
        <p:blipFill>
          <a:blip r:embed="rId2"/>
          <a:stretch>
            <a:fillRect/>
          </a:stretch>
        </p:blipFill>
        <p:spPr>
          <a:xfrm>
            <a:off x="2514813" y="471671"/>
            <a:ext cx="7162374" cy="5914657"/>
          </a:xfrm>
          <a:prstGeom prst="rect">
            <a:avLst/>
          </a:prstGeom>
        </p:spPr>
      </p:pic>
    </p:spTree>
    <p:extLst>
      <p:ext uri="{BB962C8B-B14F-4D97-AF65-F5344CB8AC3E}">
        <p14:creationId xmlns:p14="http://schemas.microsoft.com/office/powerpoint/2010/main" val="214243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D888C-F7B9-7D56-4112-61EDB08197A7}"/>
              </a:ext>
            </a:extLst>
          </p:cNvPr>
          <p:cNvSpPr>
            <a:spLocks noGrp="1"/>
          </p:cNvSpPr>
          <p:nvPr>
            <p:ph type="title"/>
          </p:nvPr>
        </p:nvSpPr>
        <p:spPr/>
        <p:txBody>
          <a:bodyPr>
            <a:normAutofit/>
          </a:bodyPr>
          <a:lstStyle/>
          <a:p>
            <a:r>
              <a:rPr lang="en-US" sz="4000" dirty="0"/>
              <a:t>GitHub Information: If You Missed It...</a:t>
            </a:r>
          </a:p>
        </p:txBody>
      </p:sp>
      <p:sp>
        <p:nvSpPr>
          <p:cNvPr id="3" name="Content Placeholder 2">
            <a:extLst>
              <a:ext uri="{FF2B5EF4-FFF2-40B4-BE49-F238E27FC236}">
                <a16:creationId xmlns:a16="http://schemas.microsoft.com/office/drawing/2014/main" id="{70C630BC-AFC4-9B05-378A-ABB493B25E5A}"/>
              </a:ext>
            </a:extLst>
          </p:cNvPr>
          <p:cNvSpPr>
            <a:spLocks noGrp="1"/>
          </p:cNvSpPr>
          <p:nvPr>
            <p:ph idx="1"/>
          </p:nvPr>
        </p:nvSpPr>
        <p:spPr/>
        <p:txBody>
          <a:bodyPr>
            <a:normAutofit/>
          </a:bodyPr>
          <a:lstStyle/>
          <a:p>
            <a:r>
              <a:rPr lang="en-US" sz="1800" dirty="0"/>
              <a:t>If you missed where to find my GitHub information in my presentation, you can find it again here: </a:t>
            </a:r>
            <a:r>
              <a:rPr lang="en-US" sz="2000" dirty="0">
                <a:hlinkClick r:id="rId2"/>
              </a:rPr>
              <a:t>https://github.com/nathanbrophyKU/STAT-824-Final-Project</a:t>
            </a:r>
            <a:endParaRPr lang="en-US" sz="1800" dirty="0"/>
          </a:p>
        </p:txBody>
      </p:sp>
      <p:sp>
        <p:nvSpPr>
          <p:cNvPr id="4" name="Slide Number Placeholder 3">
            <a:extLst>
              <a:ext uri="{FF2B5EF4-FFF2-40B4-BE49-F238E27FC236}">
                <a16:creationId xmlns:a16="http://schemas.microsoft.com/office/drawing/2014/main" id="{C7FD132D-CF66-B0EC-8E84-321668196B27}"/>
              </a:ext>
            </a:extLst>
          </p:cNvPr>
          <p:cNvSpPr>
            <a:spLocks noGrp="1"/>
          </p:cNvSpPr>
          <p:nvPr>
            <p:ph type="sldNum" sz="quarter" idx="4"/>
          </p:nvPr>
        </p:nvSpPr>
        <p:spPr/>
        <p:txBody>
          <a:bodyPr/>
          <a:lstStyle/>
          <a:p>
            <a:fld id="{13D1F2C8-AF73-A849-A9D6-861EFA83FD24}" type="slidenum">
              <a:rPr lang="en-US" smtClean="0"/>
              <a:t>19</a:t>
            </a:fld>
            <a:endParaRPr lang="en-US"/>
          </a:p>
        </p:txBody>
      </p:sp>
    </p:spTree>
    <p:extLst>
      <p:ext uri="{BB962C8B-B14F-4D97-AF65-F5344CB8AC3E}">
        <p14:creationId xmlns:p14="http://schemas.microsoft.com/office/powerpoint/2010/main" val="29791927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E111A8-0032-0F3D-58CB-4B2B311827FC}"/>
              </a:ext>
            </a:extLst>
          </p:cNvPr>
          <p:cNvSpPr>
            <a:spLocks noGrp="1"/>
          </p:cNvSpPr>
          <p:nvPr>
            <p:ph type="sldNum" sz="quarter" idx="12"/>
          </p:nvPr>
        </p:nvSpPr>
        <p:spPr/>
        <p:txBody>
          <a:bodyPr/>
          <a:lstStyle/>
          <a:p>
            <a:fld id="{13D1F2C8-AF73-A849-A9D6-861EFA83FD24}" type="slidenum">
              <a:rPr lang="en-US" smtClean="0"/>
              <a:t>2</a:t>
            </a:fld>
            <a:endParaRPr lang="en-US"/>
          </a:p>
        </p:txBody>
      </p:sp>
      <p:pic>
        <p:nvPicPr>
          <p:cNvPr id="3" name="Picture 2">
            <a:extLst>
              <a:ext uri="{FF2B5EF4-FFF2-40B4-BE49-F238E27FC236}">
                <a16:creationId xmlns:a16="http://schemas.microsoft.com/office/drawing/2014/main" id="{988C077B-6A7D-F565-E384-8BA1608447F6}"/>
              </a:ext>
            </a:extLst>
          </p:cNvPr>
          <p:cNvPicPr>
            <a:picLocks noChangeAspect="1"/>
          </p:cNvPicPr>
          <p:nvPr/>
        </p:nvPicPr>
        <p:blipFill>
          <a:blip r:embed="rId2"/>
          <a:stretch>
            <a:fillRect/>
          </a:stretch>
        </p:blipFill>
        <p:spPr>
          <a:xfrm>
            <a:off x="1984513" y="623515"/>
            <a:ext cx="8222974" cy="5610970"/>
          </a:xfrm>
          <a:prstGeom prst="rect">
            <a:avLst/>
          </a:prstGeom>
          <a:ln>
            <a:solidFill>
              <a:schemeClr val="tx1"/>
            </a:solidFill>
          </a:ln>
        </p:spPr>
      </p:pic>
    </p:spTree>
    <p:extLst>
      <p:ext uri="{BB962C8B-B14F-4D97-AF65-F5344CB8AC3E}">
        <p14:creationId xmlns:p14="http://schemas.microsoft.com/office/powerpoint/2010/main" val="427470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5302B-F5BC-B0C2-5D02-F7ED6ABBFB8D}"/>
              </a:ext>
            </a:extLst>
          </p:cNvPr>
          <p:cNvSpPr>
            <a:spLocks noGrp="1"/>
          </p:cNvSpPr>
          <p:nvPr>
            <p:ph type="title"/>
          </p:nvPr>
        </p:nvSpPr>
        <p:spPr/>
        <p:txBody>
          <a:bodyPr>
            <a:normAutofit/>
          </a:bodyPr>
          <a:lstStyle/>
          <a:p>
            <a:r>
              <a:rPr lang="en-US" sz="4000" dirty="0"/>
              <a:t>Research Question</a:t>
            </a:r>
          </a:p>
        </p:txBody>
      </p:sp>
      <p:sp>
        <p:nvSpPr>
          <p:cNvPr id="3" name="Content Placeholder 2">
            <a:extLst>
              <a:ext uri="{FF2B5EF4-FFF2-40B4-BE49-F238E27FC236}">
                <a16:creationId xmlns:a16="http://schemas.microsoft.com/office/drawing/2014/main" id="{D8EE996B-38C9-3293-623C-0A50EA7C93ED}"/>
              </a:ext>
            </a:extLst>
          </p:cNvPr>
          <p:cNvSpPr>
            <a:spLocks noGrp="1"/>
          </p:cNvSpPr>
          <p:nvPr>
            <p:ph idx="1"/>
          </p:nvPr>
        </p:nvSpPr>
        <p:spPr/>
        <p:txBody>
          <a:bodyPr/>
          <a:lstStyle/>
          <a:p>
            <a:r>
              <a:rPr lang="en-US" sz="2000" i="1" dirty="0"/>
              <a:t>What are the factors that affect crime rates?</a:t>
            </a:r>
          </a:p>
          <a:p>
            <a:endParaRPr lang="en-US" sz="2000" i="1" dirty="0"/>
          </a:p>
          <a:p>
            <a:r>
              <a:rPr lang="en-US" sz="2000" dirty="0"/>
              <a:t>This question is important for several reasons</a:t>
            </a:r>
          </a:p>
          <a:p>
            <a:pPr lvl="1"/>
            <a:r>
              <a:rPr lang="en-US" sz="1800" dirty="0"/>
              <a:t>(1) It has public policy implications (e.g., what laws should we pass to make it safer for everyone?)</a:t>
            </a:r>
          </a:p>
          <a:p>
            <a:pPr lvl="1"/>
            <a:endParaRPr lang="en-US" sz="1800" dirty="0"/>
          </a:p>
          <a:p>
            <a:pPr lvl="1"/>
            <a:r>
              <a:rPr lang="en-US" sz="1800" dirty="0"/>
              <a:t>(2) It also has </a:t>
            </a:r>
            <a:r>
              <a:rPr lang="en-US" sz="1800" b="1" dirty="0"/>
              <a:t>normative </a:t>
            </a:r>
            <a:r>
              <a:rPr lang="en-US" sz="1800" dirty="0"/>
              <a:t>implications (e.g., how much power should governments have?)</a:t>
            </a:r>
          </a:p>
          <a:p>
            <a:pPr lvl="1"/>
            <a:endParaRPr lang="en-US" sz="1800" dirty="0"/>
          </a:p>
          <a:p>
            <a:r>
              <a:rPr lang="en-US" sz="2025" i="1" dirty="0"/>
              <a:t>Why is it, based on slides 1 and 2, do we see increases in violent crimes periodically throughout the United States?</a:t>
            </a:r>
          </a:p>
          <a:p>
            <a:endParaRPr lang="en-US" sz="2025" i="1" dirty="0"/>
          </a:p>
          <a:p>
            <a:r>
              <a:rPr lang="en-US" sz="2025" dirty="0"/>
              <a:t>These two graphs show the initial motivation to conduct some analysis and visualization of crime rates. </a:t>
            </a:r>
          </a:p>
          <a:p>
            <a:pPr lvl="1"/>
            <a:endParaRPr lang="en-US" dirty="0"/>
          </a:p>
        </p:txBody>
      </p:sp>
      <p:sp>
        <p:nvSpPr>
          <p:cNvPr id="4" name="Slide Number Placeholder 3">
            <a:extLst>
              <a:ext uri="{FF2B5EF4-FFF2-40B4-BE49-F238E27FC236}">
                <a16:creationId xmlns:a16="http://schemas.microsoft.com/office/drawing/2014/main" id="{0129549F-0947-7AFA-1B0B-F007C4E3A5ED}"/>
              </a:ext>
            </a:extLst>
          </p:cNvPr>
          <p:cNvSpPr>
            <a:spLocks noGrp="1"/>
          </p:cNvSpPr>
          <p:nvPr>
            <p:ph type="sldNum" sz="quarter" idx="4"/>
          </p:nvPr>
        </p:nvSpPr>
        <p:spPr/>
        <p:txBody>
          <a:bodyPr/>
          <a:lstStyle/>
          <a:p>
            <a:fld id="{13D1F2C8-AF73-A849-A9D6-861EFA83FD24}" type="slidenum">
              <a:rPr lang="en-US" smtClean="0"/>
              <a:t>3</a:t>
            </a:fld>
            <a:endParaRPr lang="en-US"/>
          </a:p>
        </p:txBody>
      </p:sp>
    </p:spTree>
    <p:extLst>
      <p:ext uri="{BB962C8B-B14F-4D97-AF65-F5344CB8AC3E}">
        <p14:creationId xmlns:p14="http://schemas.microsoft.com/office/powerpoint/2010/main" val="79473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B8B4B-8B4D-2387-20BF-7CFECCF5FE44}"/>
              </a:ext>
            </a:extLst>
          </p:cNvPr>
          <p:cNvSpPr>
            <a:spLocks noGrp="1"/>
          </p:cNvSpPr>
          <p:nvPr>
            <p:ph type="title"/>
          </p:nvPr>
        </p:nvSpPr>
        <p:spPr/>
        <p:txBody>
          <a:bodyPr>
            <a:normAutofit/>
          </a:bodyPr>
          <a:lstStyle/>
          <a:p>
            <a:r>
              <a:rPr lang="en-US" sz="4000" dirty="0"/>
              <a:t>Literature Review: What affects crime? </a:t>
            </a:r>
          </a:p>
        </p:txBody>
      </p:sp>
      <p:sp>
        <p:nvSpPr>
          <p:cNvPr id="3" name="Content Placeholder 2">
            <a:extLst>
              <a:ext uri="{FF2B5EF4-FFF2-40B4-BE49-F238E27FC236}">
                <a16:creationId xmlns:a16="http://schemas.microsoft.com/office/drawing/2014/main" id="{268B2828-4712-28BC-1386-0B0FDA892E0F}"/>
              </a:ext>
            </a:extLst>
          </p:cNvPr>
          <p:cNvSpPr>
            <a:spLocks noGrp="1"/>
          </p:cNvSpPr>
          <p:nvPr>
            <p:ph idx="1"/>
          </p:nvPr>
        </p:nvSpPr>
        <p:spPr/>
        <p:txBody>
          <a:bodyPr/>
          <a:lstStyle/>
          <a:p>
            <a:r>
              <a:rPr lang="en-US" sz="2000" dirty="0"/>
              <a:t>Past research shows there are many factors that contribute to crime (both in the US and elsewhere):</a:t>
            </a:r>
          </a:p>
          <a:p>
            <a:endParaRPr lang="en-US" sz="2000" dirty="0"/>
          </a:p>
          <a:p>
            <a:r>
              <a:rPr lang="en-US" sz="2000" dirty="0"/>
              <a:t>Relative poverty and income inequality (Patterson 1991; </a:t>
            </a:r>
            <a:r>
              <a:rPr lang="en-US" sz="2000" dirty="0" err="1"/>
              <a:t>Fajnzylber</a:t>
            </a:r>
            <a:r>
              <a:rPr lang="en-US" sz="2000" dirty="0"/>
              <a:t> et al. 2002)</a:t>
            </a:r>
          </a:p>
          <a:p>
            <a:endParaRPr lang="en-US" sz="2000" dirty="0"/>
          </a:p>
          <a:p>
            <a:r>
              <a:rPr lang="en-US" sz="2000" dirty="0"/>
              <a:t>Level of police (Becker 1969;  </a:t>
            </a:r>
            <a:r>
              <a:rPr lang="en-US" sz="2000" dirty="0" err="1"/>
              <a:t>Ehrlic</a:t>
            </a:r>
            <a:r>
              <a:rPr lang="en-US" sz="2000" dirty="0"/>
              <a:t> 1972; Worrall and </a:t>
            </a:r>
            <a:r>
              <a:rPr lang="en-US" sz="2000" dirty="0" err="1"/>
              <a:t>Kovandzic</a:t>
            </a:r>
            <a:r>
              <a:rPr lang="en-US" sz="2000" dirty="0"/>
              <a:t> 2010)</a:t>
            </a:r>
          </a:p>
          <a:p>
            <a:endParaRPr lang="en-US" sz="2000" dirty="0"/>
          </a:p>
          <a:p>
            <a:r>
              <a:rPr lang="en-US" sz="2000" dirty="0"/>
              <a:t>Police spending (</a:t>
            </a:r>
            <a:r>
              <a:rPr lang="en-US" sz="2000" dirty="0" err="1"/>
              <a:t>Atems</a:t>
            </a:r>
            <a:r>
              <a:rPr lang="en-US" sz="2000" dirty="0"/>
              <a:t> 2020)</a:t>
            </a:r>
          </a:p>
          <a:p>
            <a:endParaRPr lang="en-US" sz="2000" dirty="0"/>
          </a:p>
          <a:p>
            <a:r>
              <a:rPr lang="en-US" sz="2000" dirty="0"/>
              <a:t>Youth unemployment (</a:t>
            </a:r>
            <a:r>
              <a:rPr lang="en-US" sz="2000" dirty="0" err="1"/>
              <a:t>Ajaegbu</a:t>
            </a:r>
            <a:r>
              <a:rPr lang="en-US" sz="2000" dirty="0"/>
              <a:t> 2012) –</a:t>
            </a:r>
            <a:r>
              <a:rPr lang="en-US" sz="2000" b="1" dirty="0"/>
              <a:t>although the focus was on Nigeria</a:t>
            </a:r>
          </a:p>
          <a:p>
            <a:endParaRPr lang="en-US" sz="2000" dirty="0"/>
          </a:p>
          <a:p>
            <a:r>
              <a:rPr lang="en-US" sz="2000" dirty="0"/>
              <a:t>Family income and geographic concentration of poverty (Heller et al. 2011)</a:t>
            </a:r>
          </a:p>
          <a:p>
            <a:endParaRPr lang="en-US" dirty="0"/>
          </a:p>
        </p:txBody>
      </p:sp>
      <p:sp>
        <p:nvSpPr>
          <p:cNvPr id="4" name="Slide Number Placeholder 3">
            <a:extLst>
              <a:ext uri="{FF2B5EF4-FFF2-40B4-BE49-F238E27FC236}">
                <a16:creationId xmlns:a16="http://schemas.microsoft.com/office/drawing/2014/main" id="{BC9F4A08-82D6-0EA4-520B-B112F55D823B}"/>
              </a:ext>
            </a:extLst>
          </p:cNvPr>
          <p:cNvSpPr>
            <a:spLocks noGrp="1"/>
          </p:cNvSpPr>
          <p:nvPr>
            <p:ph type="sldNum" sz="quarter" idx="4"/>
          </p:nvPr>
        </p:nvSpPr>
        <p:spPr/>
        <p:txBody>
          <a:bodyPr/>
          <a:lstStyle/>
          <a:p>
            <a:fld id="{13D1F2C8-AF73-A849-A9D6-861EFA83FD24}" type="slidenum">
              <a:rPr lang="en-US" smtClean="0"/>
              <a:t>4</a:t>
            </a:fld>
            <a:endParaRPr lang="en-US"/>
          </a:p>
        </p:txBody>
      </p:sp>
    </p:spTree>
    <p:extLst>
      <p:ext uri="{BB962C8B-B14F-4D97-AF65-F5344CB8AC3E}">
        <p14:creationId xmlns:p14="http://schemas.microsoft.com/office/powerpoint/2010/main" val="79232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348B5-59EF-A538-2CB7-0938A12EB197}"/>
              </a:ext>
            </a:extLst>
          </p:cNvPr>
          <p:cNvSpPr>
            <a:spLocks noGrp="1"/>
          </p:cNvSpPr>
          <p:nvPr>
            <p:ph type="title"/>
          </p:nvPr>
        </p:nvSpPr>
        <p:spPr/>
        <p:txBody>
          <a:bodyPr>
            <a:normAutofit/>
          </a:bodyPr>
          <a:lstStyle/>
          <a:p>
            <a:r>
              <a:rPr lang="en-US" sz="4000" dirty="0"/>
              <a:t>Some hypotheses: </a:t>
            </a:r>
          </a:p>
        </p:txBody>
      </p:sp>
      <p:sp>
        <p:nvSpPr>
          <p:cNvPr id="3" name="Content Placeholder 2">
            <a:extLst>
              <a:ext uri="{FF2B5EF4-FFF2-40B4-BE49-F238E27FC236}">
                <a16:creationId xmlns:a16="http://schemas.microsoft.com/office/drawing/2014/main" id="{AB63C317-A18A-223C-0777-8607AD997D04}"/>
              </a:ext>
            </a:extLst>
          </p:cNvPr>
          <p:cNvSpPr>
            <a:spLocks noGrp="1"/>
          </p:cNvSpPr>
          <p:nvPr>
            <p:ph idx="1"/>
          </p:nvPr>
        </p:nvSpPr>
        <p:spPr/>
        <p:txBody>
          <a:bodyPr>
            <a:normAutofit/>
          </a:bodyPr>
          <a:lstStyle/>
          <a:p>
            <a:r>
              <a:rPr lang="en-US" sz="2000" dirty="0"/>
              <a:t>Based on the brief literature review, we see there are several factors that could affect the crime rate leading to several testable hypotheses: </a:t>
            </a:r>
          </a:p>
          <a:p>
            <a:endParaRPr lang="en-US" sz="2000" dirty="0"/>
          </a:p>
          <a:p>
            <a:r>
              <a:rPr lang="en-US" sz="2000" i="1" dirty="0"/>
              <a:t>H</a:t>
            </a:r>
            <a:r>
              <a:rPr lang="en-US" sz="2000" i="1" baseline="-25000" dirty="0"/>
              <a:t>1</a:t>
            </a:r>
            <a:r>
              <a:rPr lang="en-US" sz="2000" i="1" dirty="0"/>
              <a:t>: Police spending will decrease the aggregate crime rate</a:t>
            </a:r>
            <a:endParaRPr lang="en-US" sz="2000" dirty="0"/>
          </a:p>
          <a:p>
            <a:endParaRPr lang="en-US" sz="2000" i="1" dirty="0"/>
          </a:p>
          <a:p>
            <a:r>
              <a:rPr lang="en-US" sz="2000" i="1" dirty="0"/>
              <a:t>H</a:t>
            </a:r>
            <a:r>
              <a:rPr lang="en-US" sz="2000" i="1" baseline="-25000" dirty="0"/>
              <a:t>2</a:t>
            </a:r>
            <a:r>
              <a:rPr lang="en-US" sz="2000" i="1" dirty="0"/>
              <a:t>: Higher family incomes should decrease the aggregate crime rate</a:t>
            </a:r>
          </a:p>
          <a:p>
            <a:endParaRPr lang="en-US" sz="2000" i="1" dirty="0"/>
          </a:p>
          <a:p>
            <a:r>
              <a:rPr lang="en-US" sz="2000" i="1" dirty="0"/>
              <a:t>H</a:t>
            </a:r>
            <a:r>
              <a:rPr lang="en-US" sz="2000" i="1" baseline="-25000" dirty="0"/>
              <a:t>3</a:t>
            </a:r>
            <a:r>
              <a:rPr lang="en-US" sz="2000" i="1" dirty="0"/>
              <a:t>: Lower unemployment rates should decrease the crime rate</a:t>
            </a:r>
          </a:p>
          <a:p>
            <a:endParaRPr lang="en-US" sz="2000" i="1" dirty="0"/>
          </a:p>
          <a:p>
            <a:r>
              <a:rPr lang="en-US" sz="2000" i="1" dirty="0"/>
              <a:t>H</a:t>
            </a:r>
            <a:r>
              <a:rPr lang="en-US" sz="2000" i="1" baseline="-25000" dirty="0"/>
              <a:t>4</a:t>
            </a:r>
            <a:r>
              <a:rPr lang="en-US" sz="2000" i="1" dirty="0"/>
              <a:t>: Lower income inequality should decrease the crime rate</a:t>
            </a:r>
          </a:p>
        </p:txBody>
      </p:sp>
      <p:sp>
        <p:nvSpPr>
          <p:cNvPr id="4" name="Slide Number Placeholder 3">
            <a:extLst>
              <a:ext uri="{FF2B5EF4-FFF2-40B4-BE49-F238E27FC236}">
                <a16:creationId xmlns:a16="http://schemas.microsoft.com/office/drawing/2014/main" id="{9C47B20A-DFC9-6E99-057B-C8358C383DE6}"/>
              </a:ext>
            </a:extLst>
          </p:cNvPr>
          <p:cNvSpPr>
            <a:spLocks noGrp="1"/>
          </p:cNvSpPr>
          <p:nvPr>
            <p:ph type="sldNum" sz="quarter" idx="4"/>
          </p:nvPr>
        </p:nvSpPr>
        <p:spPr/>
        <p:txBody>
          <a:bodyPr/>
          <a:lstStyle/>
          <a:p>
            <a:fld id="{13D1F2C8-AF73-A849-A9D6-861EFA83FD24}" type="slidenum">
              <a:rPr lang="en-US" smtClean="0"/>
              <a:t>5</a:t>
            </a:fld>
            <a:endParaRPr lang="en-US"/>
          </a:p>
        </p:txBody>
      </p:sp>
    </p:spTree>
    <p:extLst>
      <p:ext uri="{BB962C8B-B14F-4D97-AF65-F5344CB8AC3E}">
        <p14:creationId xmlns:p14="http://schemas.microsoft.com/office/powerpoint/2010/main" val="31870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B55B1-8844-08A8-CD25-867A76C8483D}"/>
              </a:ext>
            </a:extLst>
          </p:cNvPr>
          <p:cNvSpPr>
            <a:spLocks noGrp="1"/>
          </p:cNvSpPr>
          <p:nvPr>
            <p:ph type="title"/>
          </p:nvPr>
        </p:nvSpPr>
        <p:spPr/>
        <p:txBody>
          <a:bodyPr>
            <a:normAutofit/>
          </a:bodyPr>
          <a:lstStyle/>
          <a:p>
            <a:r>
              <a:rPr lang="en-US" sz="4000" dirty="0"/>
              <a:t>The Data!</a:t>
            </a:r>
          </a:p>
        </p:txBody>
      </p:sp>
      <p:sp>
        <p:nvSpPr>
          <p:cNvPr id="3" name="Content Placeholder 2">
            <a:extLst>
              <a:ext uri="{FF2B5EF4-FFF2-40B4-BE49-F238E27FC236}">
                <a16:creationId xmlns:a16="http://schemas.microsoft.com/office/drawing/2014/main" id="{2E49F53C-8F65-E168-2746-A837F77744E2}"/>
              </a:ext>
            </a:extLst>
          </p:cNvPr>
          <p:cNvSpPr>
            <a:spLocks noGrp="1"/>
          </p:cNvSpPr>
          <p:nvPr>
            <p:ph idx="1"/>
          </p:nvPr>
        </p:nvSpPr>
        <p:spPr/>
        <p:txBody>
          <a:bodyPr>
            <a:normAutofit/>
          </a:bodyPr>
          <a:lstStyle/>
          <a:p>
            <a:r>
              <a:rPr lang="en-US" sz="2000" dirty="0"/>
              <a:t>To test these hypotheses, I use a unique dataset on crime that collects information from 47 states In 1960 (at the beginning of the 60s-70s crime explosion) in the United States</a:t>
            </a:r>
          </a:p>
          <a:p>
            <a:endParaRPr lang="en-US" sz="2000" dirty="0"/>
          </a:p>
          <a:p>
            <a:r>
              <a:rPr lang="en-US" sz="2000" dirty="0"/>
              <a:t>Data come from </a:t>
            </a:r>
            <a:r>
              <a:rPr lang="en-US" sz="2000" b="0" i="0" u="none" strike="noStrike" dirty="0" err="1">
                <a:effectLst/>
                <a:latin typeface="Inter"/>
              </a:rPr>
              <a:t>Vandaele</a:t>
            </a:r>
            <a:r>
              <a:rPr lang="en-US" sz="2000" b="0" i="0" u="none" strike="noStrike" dirty="0">
                <a:effectLst/>
                <a:latin typeface="Inter"/>
              </a:rPr>
              <a:t>, W. (1978) Participation in illegitimate activities: Ehrlich revisited. In Deterrence and Incapacitation, eds A. Blumstein, J. but are rounded </a:t>
            </a:r>
            <a:r>
              <a:rPr lang="en-US" sz="2000" dirty="0">
                <a:latin typeface="Inter"/>
              </a:rPr>
              <a:t>numbers</a:t>
            </a:r>
          </a:p>
          <a:p>
            <a:pPr lvl="1"/>
            <a:r>
              <a:rPr lang="en-US" sz="1800" dirty="0">
                <a:latin typeface="Inter"/>
              </a:rPr>
              <a:t>File can be downloaded from at: </a:t>
            </a:r>
            <a:r>
              <a:rPr lang="en-US" sz="1800" dirty="0">
                <a:latin typeface="Inter"/>
                <a:hlinkClick r:id="rId2"/>
              </a:rPr>
              <a:t>http://www.statsci.org/data/general/uscrime.html</a:t>
            </a:r>
            <a:r>
              <a:rPr lang="en-US" sz="1800" dirty="0">
                <a:latin typeface="Inter"/>
              </a:rPr>
              <a:t> </a:t>
            </a:r>
          </a:p>
          <a:p>
            <a:endParaRPr lang="en-US" sz="2000" dirty="0">
              <a:latin typeface="Inter"/>
            </a:endParaRPr>
          </a:p>
          <a:p>
            <a:r>
              <a:rPr lang="en-US" sz="2000" dirty="0">
                <a:latin typeface="Inter"/>
              </a:rPr>
              <a:t>Main response variable: Crime rate (number of offenses per 100,000 people)</a:t>
            </a:r>
          </a:p>
          <a:p>
            <a:endParaRPr lang="en-US" sz="2000" dirty="0">
              <a:latin typeface="Inter"/>
            </a:endParaRPr>
          </a:p>
          <a:p>
            <a:r>
              <a:rPr lang="en-US" sz="2000" dirty="0">
                <a:latin typeface="Inter"/>
              </a:rPr>
              <a:t>Main explanatory variables: unemployment rate, police spending (in 1959 and 1960), household income, and probability of imprisonment (i.e., the </a:t>
            </a:r>
            <a:r>
              <a:rPr lang="en-US" sz="2000" b="0" i="0" u="none" strike="noStrike" dirty="0">
                <a:effectLst/>
                <a:latin typeface="Inter"/>
              </a:rPr>
              <a:t>ratio of number of commitments to number of offenses) among other variables. </a:t>
            </a:r>
            <a:endParaRPr lang="en-US" sz="2000" dirty="0"/>
          </a:p>
        </p:txBody>
      </p:sp>
      <p:sp>
        <p:nvSpPr>
          <p:cNvPr id="4" name="Slide Number Placeholder 3">
            <a:extLst>
              <a:ext uri="{FF2B5EF4-FFF2-40B4-BE49-F238E27FC236}">
                <a16:creationId xmlns:a16="http://schemas.microsoft.com/office/drawing/2014/main" id="{39627370-6D44-5AA7-78E3-3E82F0ABEFA1}"/>
              </a:ext>
            </a:extLst>
          </p:cNvPr>
          <p:cNvSpPr>
            <a:spLocks noGrp="1"/>
          </p:cNvSpPr>
          <p:nvPr>
            <p:ph type="sldNum" sz="quarter" idx="4"/>
          </p:nvPr>
        </p:nvSpPr>
        <p:spPr/>
        <p:txBody>
          <a:bodyPr/>
          <a:lstStyle/>
          <a:p>
            <a:fld id="{13D1F2C8-AF73-A849-A9D6-861EFA83FD24}" type="slidenum">
              <a:rPr lang="en-US" smtClean="0"/>
              <a:t>6</a:t>
            </a:fld>
            <a:endParaRPr lang="en-US"/>
          </a:p>
        </p:txBody>
      </p:sp>
    </p:spTree>
    <p:extLst>
      <p:ext uri="{BB962C8B-B14F-4D97-AF65-F5344CB8AC3E}">
        <p14:creationId xmlns:p14="http://schemas.microsoft.com/office/powerpoint/2010/main" val="216254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83D9F-7852-FC5D-B0BA-B24A458D21E9}"/>
              </a:ext>
            </a:extLst>
          </p:cNvPr>
          <p:cNvSpPr>
            <a:spLocks noGrp="1"/>
          </p:cNvSpPr>
          <p:nvPr>
            <p:ph type="title"/>
          </p:nvPr>
        </p:nvSpPr>
        <p:spPr/>
        <p:txBody>
          <a:bodyPr>
            <a:normAutofit/>
          </a:bodyPr>
          <a:lstStyle/>
          <a:p>
            <a:r>
              <a:rPr lang="en-US" sz="4000" dirty="0"/>
              <a:t>Let’s Explore the Data With an R Shiny Application </a:t>
            </a:r>
          </a:p>
        </p:txBody>
      </p:sp>
      <p:sp>
        <p:nvSpPr>
          <p:cNvPr id="3" name="Content Placeholder 2">
            <a:extLst>
              <a:ext uri="{FF2B5EF4-FFF2-40B4-BE49-F238E27FC236}">
                <a16:creationId xmlns:a16="http://schemas.microsoft.com/office/drawing/2014/main" id="{1BAD2CD1-2018-5D3B-6D44-656467D8F97A}"/>
              </a:ext>
            </a:extLst>
          </p:cNvPr>
          <p:cNvSpPr>
            <a:spLocks noGrp="1"/>
          </p:cNvSpPr>
          <p:nvPr>
            <p:ph idx="1"/>
          </p:nvPr>
        </p:nvSpPr>
        <p:spPr>
          <a:xfrm>
            <a:off x="838200" y="1540042"/>
            <a:ext cx="10515600" cy="4636921"/>
          </a:xfrm>
        </p:spPr>
        <p:txBody>
          <a:bodyPr/>
          <a:lstStyle/>
          <a:p>
            <a:r>
              <a:rPr lang="en-US" sz="2000" dirty="0"/>
              <a:t>Where to access the material (GitHub): </a:t>
            </a:r>
            <a:r>
              <a:rPr lang="en-US" sz="2000" dirty="0">
                <a:hlinkClick r:id="rId2"/>
              </a:rPr>
              <a:t>https://github.com/nathanbrophyKU/STAT-824-Final-Project</a:t>
            </a:r>
            <a:r>
              <a:rPr lang="en-US" sz="2000" dirty="0"/>
              <a:t> (see picture below for visual information on repository name and </a:t>
            </a:r>
            <a:r>
              <a:rPr lang="en-US" sz="2000" dirty="0" err="1"/>
              <a:t>README.txt</a:t>
            </a:r>
            <a:r>
              <a:rPr lang="en-US" sz="2000" dirty="0"/>
              <a:t> files):</a:t>
            </a:r>
          </a:p>
          <a:p>
            <a:pPr marL="0" indent="0">
              <a:buNone/>
            </a:pPr>
            <a:endParaRPr lang="en-US" dirty="0"/>
          </a:p>
        </p:txBody>
      </p:sp>
      <p:sp>
        <p:nvSpPr>
          <p:cNvPr id="4" name="Slide Number Placeholder 3">
            <a:extLst>
              <a:ext uri="{FF2B5EF4-FFF2-40B4-BE49-F238E27FC236}">
                <a16:creationId xmlns:a16="http://schemas.microsoft.com/office/drawing/2014/main" id="{DBFBE53A-D646-1EF9-7AF4-2976AF93E1E4}"/>
              </a:ext>
            </a:extLst>
          </p:cNvPr>
          <p:cNvSpPr>
            <a:spLocks noGrp="1"/>
          </p:cNvSpPr>
          <p:nvPr>
            <p:ph type="sldNum" sz="quarter" idx="4"/>
          </p:nvPr>
        </p:nvSpPr>
        <p:spPr/>
        <p:txBody>
          <a:bodyPr/>
          <a:lstStyle/>
          <a:p>
            <a:fld id="{13D1F2C8-AF73-A849-A9D6-861EFA83FD24}" type="slidenum">
              <a:rPr lang="en-US" smtClean="0"/>
              <a:t>7</a:t>
            </a:fld>
            <a:endParaRPr lang="en-US"/>
          </a:p>
        </p:txBody>
      </p:sp>
      <p:pic>
        <p:nvPicPr>
          <p:cNvPr id="5" name="Picture 4">
            <a:extLst>
              <a:ext uri="{FF2B5EF4-FFF2-40B4-BE49-F238E27FC236}">
                <a16:creationId xmlns:a16="http://schemas.microsoft.com/office/drawing/2014/main" id="{3A93B3E0-A91A-BBB1-B94C-1DFFC4833F29}"/>
              </a:ext>
            </a:extLst>
          </p:cNvPr>
          <p:cNvPicPr>
            <a:picLocks noChangeAspect="1"/>
          </p:cNvPicPr>
          <p:nvPr/>
        </p:nvPicPr>
        <p:blipFill>
          <a:blip r:embed="rId3"/>
          <a:stretch>
            <a:fillRect/>
          </a:stretch>
        </p:blipFill>
        <p:spPr>
          <a:xfrm>
            <a:off x="2352031" y="2144335"/>
            <a:ext cx="7487937" cy="4242658"/>
          </a:xfrm>
          <a:prstGeom prst="rect">
            <a:avLst/>
          </a:prstGeom>
        </p:spPr>
      </p:pic>
    </p:spTree>
    <p:extLst>
      <p:ext uri="{BB962C8B-B14F-4D97-AF65-F5344CB8AC3E}">
        <p14:creationId xmlns:p14="http://schemas.microsoft.com/office/powerpoint/2010/main" val="130907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A8801-EA4D-5E47-9698-25C128D37197}"/>
              </a:ext>
            </a:extLst>
          </p:cNvPr>
          <p:cNvSpPr>
            <a:spLocks noGrp="1"/>
          </p:cNvSpPr>
          <p:nvPr>
            <p:ph type="title"/>
          </p:nvPr>
        </p:nvSpPr>
        <p:spPr/>
        <p:txBody>
          <a:bodyPr>
            <a:noAutofit/>
          </a:bodyPr>
          <a:lstStyle/>
          <a:p>
            <a:r>
              <a:rPr lang="en-US" sz="4000" dirty="0"/>
              <a:t>Shiny Application Information</a:t>
            </a:r>
          </a:p>
        </p:txBody>
      </p:sp>
      <p:sp>
        <p:nvSpPr>
          <p:cNvPr id="3" name="Content Placeholder 2">
            <a:extLst>
              <a:ext uri="{FF2B5EF4-FFF2-40B4-BE49-F238E27FC236}">
                <a16:creationId xmlns:a16="http://schemas.microsoft.com/office/drawing/2014/main" id="{575FBCD5-F419-9417-31D7-41EB0CA57B14}"/>
              </a:ext>
            </a:extLst>
          </p:cNvPr>
          <p:cNvSpPr>
            <a:spLocks noGrp="1"/>
          </p:cNvSpPr>
          <p:nvPr>
            <p:ph idx="1"/>
          </p:nvPr>
        </p:nvSpPr>
        <p:spPr/>
        <p:txBody>
          <a:bodyPr>
            <a:normAutofit lnSpcReduction="10000"/>
          </a:bodyPr>
          <a:lstStyle/>
          <a:p>
            <a:r>
              <a:rPr lang="en-US" sz="2400" dirty="0"/>
              <a:t>For this project, I developed a shiny application designed to test and play around with simple linear regression models</a:t>
            </a:r>
          </a:p>
          <a:p>
            <a:endParaRPr lang="en-US" sz="2400" dirty="0"/>
          </a:p>
          <a:p>
            <a:r>
              <a:rPr lang="en-US" sz="2400" dirty="0"/>
              <a:t>This application allows users to pick and choose explanatory and response variables that produce a scatterplot with overlayed linear regression AND smoothing splines for direct comparison</a:t>
            </a:r>
          </a:p>
          <a:p>
            <a:pPr lvl="1"/>
            <a:r>
              <a:rPr lang="en-US" sz="1800" dirty="0"/>
              <a:t>That is, do relatively inflexible methods (linear regression) do better at capturing the data than more flexible methods (smoothing splines)?</a:t>
            </a:r>
          </a:p>
          <a:p>
            <a:endParaRPr lang="en-US" sz="2400" dirty="0"/>
          </a:p>
          <a:p>
            <a:r>
              <a:rPr lang="en-US" sz="2400" dirty="0"/>
              <a:t>Additional information:</a:t>
            </a:r>
          </a:p>
          <a:p>
            <a:pPr lvl="1"/>
            <a:r>
              <a:rPr lang="en-US" sz="2000" dirty="0"/>
              <a:t>You will also be able to see histogram-density plots (with overlayed blue-dashed mean line) and simple regression model information</a:t>
            </a:r>
          </a:p>
          <a:p>
            <a:pPr lvl="1"/>
            <a:r>
              <a:rPr lang="en-US" sz="2000" dirty="0"/>
              <a:t>You can also browse the Crime data in the final panel of the application</a:t>
            </a:r>
          </a:p>
        </p:txBody>
      </p:sp>
      <p:sp>
        <p:nvSpPr>
          <p:cNvPr id="4" name="Slide Number Placeholder 3">
            <a:extLst>
              <a:ext uri="{FF2B5EF4-FFF2-40B4-BE49-F238E27FC236}">
                <a16:creationId xmlns:a16="http://schemas.microsoft.com/office/drawing/2014/main" id="{D78F47FF-40F1-EAC9-0BF0-D9E9A0D7AA8B}"/>
              </a:ext>
            </a:extLst>
          </p:cNvPr>
          <p:cNvSpPr>
            <a:spLocks noGrp="1"/>
          </p:cNvSpPr>
          <p:nvPr>
            <p:ph type="sldNum" sz="quarter" idx="4"/>
          </p:nvPr>
        </p:nvSpPr>
        <p:spPr/>
        <p:txBody>
          <a:bodyPr/>
          <a:lstStyle/>
          <a:p>
            <a:fld id="{13D1F2C8-AF73-A849-A9D6-861EFA83FD24}" type="slidenum">
              <a:rPr lang="en-US" smtClean="0"/>
              <a:t>8</a:t>
            </a:fld>
            <a:endParaRPr lang="en-US"/>
          </a:p>
        </p:txBody>
      </p:sp>
    </p:spTree>
    <p:extLst>
      <p:ext uri="{BB962C8B-B14F-4D97-AF65-F5344CB8AC3E}">
        <p14:creationId xmlns:p14="http://schemas.microsoft.com/office/powerpoint/2010/main" val="1326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KU Theme 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ek 3 PPT.potx" id="{A7EA276B-9790-4E94-979A-0D672ACCDD2E}" vid="{C82170B0-5B6C-459C-8F34-D8DB0AC976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Week 3 PPT</Template>
  <TotalTime>558</TotalTime>
  <Words>1090</Words>
  <Application>Microsoft Macintosh PowerPoint</Application>
  <PresentationFormat>Widescreen</PresentationFormat>
  <Paragraphs>114</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Inter</vt:lpstr>
      <vt:lpstr>KU Theme 1</vt:lpstr>
      <vt:lpstr>DATA 824 Product Development Project:  What Affects Rates of Crime?</vt:lpstr>
      <vt:lpstr>PowerPoint Presentation</vt:lpstr>
      <vt:lpstr>PowerPoint Presentation</vt:lpstr>
      <vt:lpstr>Research Question</vt:lpstr>
      <vt:lpstr>Literature Review: What affects crime? </vt:lpstr>
      <vt:lpstr>Some hypotheses: </vt:lpstr>
      <vt:lpstr>The Data!</vt:lpstr>
      <vt:lpstr>Let’s Explore the Data With an R Shiny Application </vt:lpstr>
      <vt:lpstr>Shiny Application Information</vt:lpstr>
      <vt:lpstr>Let’s take a look at the .app file briefly...</vt:lpstr>
      <vt:lpstr>Now Let’s Take a Look at the Application UI! (Example: Mean Education)</vt:lpstr>
      <vt:lpstr>Testing Some of My Hypotheses (Police Spending):</vt:lpstr>
      <vt:lpstr>Testing Some of My Hypotheses (Police Spending) Cont.</vt:lpstr>
      <vt:lpstr>Testing Some of My Hypotheses (Inequality):</vt:lpstr>
      <vt:lpstr>Testing Some of My Hypotheses (Inequality) Cont.</vt:lpstr>
      <vt:lpstr>Testing Some of My Hypotheses (Unemployment):</vt:lpstr>
      <vt:lpstr>Testing Some of My Hypotheses (Unemployment) Cont.</vt:lpstr>
      <vt:lpstr>Shortcomings</vt:lpstr>
      <vt:lpstr>Conclusions</vt:lpstr>
      <vt:lpstr>GitHub Information: If You Missed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Competitive Authoritarianism, Russia, and Exam Review</dc:title>
  <dc:creator>Brophy, Nathaniel Connor</dc:creator>
  <cp:lastModifiedBy>Brophy, Nathaniel Connor</cp:lastModifiedBy>
  <cp:revision>72</cp:revision>
  <dcterms:created xsi:type="dcterms:W3CDTF">2022-11-02T22:39:17Z</dcterms:created>
  <dcterms:modified xsi:type="dcterms:W3CDTF">2022-12-08T16:50:57Z</dcterms:modified>
</cp:coreProperties>
</file>